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2"/>
  </p:notesMasterIdLst>
  <p:handoutMasterIdLst>
    <p:handoutMasterId r:id="rId63"/>
  </p:handoutMasterIdLst>
  <p:sldIdLst>
    <p:sldId id="748" r:id="rId2"/>
    <p:sldId id="750" r:id="rId3"/>
    <p:sldId id="751" r:id="rId4"/>
    <p:sldId id="752" r:id="rId5"/>
    <p:sldId id="753" r:id="rId6"/>
    <p:sldId id="755" r:id="rId7"/>
    <p:sldId id="757" r:id="rId8"/>
    <p:sldId id="758" r:id="rId9"/>
    <p:sldId id="759" r:id="rId10"/>
    <p:sldId id="760" r:id="rId11"/>
    <p:sldId id="761" r:id="rId12"/>
    <p:sldId id="762" r:id="rId13"/>
    <p:sldId id="763" r:id="rId14"/>
    <p:sldId id="765" r:id="rId15"/>
    <p:sldId id="766" r:id="rId16"/>
    <p:sldId id="767" r:id="rId17"/>
    <p:sldId id="768" r:id="rId18"/>
    <p:sldId id="770" r:id="rId19"/>
    <p:sldId id="256" r:id="rId20"/>
    <p:sldId id="667" r:id="rId21"/>
    <p:sldId id="615" r:id="rId22"/>
    <p:sldId id="668" r:id="rId23"/>
    <p:sldId id="669" r:id="rId24"/>
    <p:sldId id="670" r:id="rId25"/>
    <p:sldId id="671" r:id="rId26"/>
    <p:sldId id="672" r:id="rId27"/>
    <p:sldId id="674" r:id="rId28"/>
    <p:sldId id="630" r:id="rId29"/>
    <p:sldId id="675" r:id="rId30"/>
    <p:sldId id="744" r:id="rId31"/>
    <p:sldId id="679" r:id="rId32"/>
    <p:sldId id="617" r:id="rId33"/>
    <p:sldId id="680" r:id="rId34"/>
    <p:sldId id="618" r:id="rId35"/>
    <p:sldId id="603" r:id="rId36"/>
    <p:sldId id="690" r:id="rId37"/>
    <p:sldId id="692" r:id="rId38"/>
    <p:sldId id="693" r:id="rId39"/>
    <p:sldId id="700" r:id="rId40"/>
    <p:sldId id="745" r:id="rId41"/>
    <p:sldId id="702" r:id="rId42"/>
    <p:sldId id="704" r:id="rId43"/>
    <p:sldId id="705" r:id="rId44"/>
    <p:sldId id="706" r:id="rId45"/>
    <p:sldId id="707" r:id="rId46"/>
    <p:sldId id="708" r:id="rId47"/>
    <p:sldId id="709" r:id="rId48"/>
    <p:sldId id="710" r:id="rId49"/>
    <p:sldId id="711" r:id="rId50"/>
    <p:sldId id="712" r:id="rId51"/>
    <p:sldId id="714" r:id="rId52"/>
    <p:sldId id="716" r:id="rId53"/>
    <p:sldId id="718" r:id="rId54"/>
    <p:sldId id="719" r:id="rId55"/>
    <p:sldId id="720" r:id="rId56"/>
    <p:sldId id="721" r:id="rId57"/>
    <p:sldId id="724" r:id="rId58"/>
    <p:sldId id="725" r:id="rId59"/>
    <p:sldId id="726" r:id="rId60"/>
    <p:sldId id="734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FF5D"/>
    <a:srgbClr val="FFBF8A"/>
    <a:srgbClr val="FAA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5" autoAdjust="0"/>
    <p:restoredTop sz="81908" autoAdjust="0"/>
  </p:normalViewPr>
  <p:slideViewPr>
    <p:cSldViewPr>
      <p:cViewPr varScale="1">
        <p:scale>
          <a:sx n="67" d="100"/>
          <a:sy n="67" d="100"/>
        </p:scale>
        <p:origin x="134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5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>
            <a:extLst>
              <a:ext uri="{FF2B5EF4-FFF2-40B4-BE49-F238E27FC236}">
                <a16:creationId xmlns:a16="http://schemas.microsoft.com/office/drawing/2014/main" id="{DB194250-CC5E-45D5-931B-5AA038845C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5" name="Rectangle 3">
            <a:extLst>
              <a:ext uri="{FF2B5EF4-FFF2-40B4-BE49-F238E27FC236}">
                <a16:creationId xmlns:a16="http://schemas.microsoft.com/office/drawing/2014/main" id="{505CD984-28C2-40B7-8814-C056AF51E8C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6" name="Rectangle 4">
            <a:extLst>
              <a:ext uri="{FF2B5EF4-FFF2-40B4-BE49-F238E27FC236}">
                <a16:creationId xmlns:a16="http://schemas.microsoft.com/office/drawing/2014/main" id="{77E861BB-E4D3-46F0-AADD-26E738BC64A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7" name="Rectangle 5">
            <a:extLst>
              <a:ext uri="{FF2B5EF4-FFF2-40B4-BE49-F238E27FC236}">
                <a16:creationId xmlns:a16="http://schemas.microsoft.com/office/drawing/2014/main" id="{1A405C57-8552-4BEC-BB49-FD2A2E63D2B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926CBD8-3174-4964-83A6-F6A5495A40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C16111F-080C-4970-8FA1-85490F9B99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9ECD76B-25E0-4D61-83E9-743C48522C1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2007B82-23DF-4075-81DB-18F8E2DDC15F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063125E7-6358-4409-A4FF-132CAC11E2E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C1701BB-736C-4AF3-9051-7C33DA12738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B4B1937D-9906-4E9C-A39F-BFFF581581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844F1C-9854-42B0-BEBE-65B4147AE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050763E-ECF2-49A1-9EAD-B0B2DF2A35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90B252-A008-431C-A52F-D108C316DE6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ECB82765-0461-4FC2-8EE1-43EEE0DAF7F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4D9AD49-D279-4B4B-95A2-CCB8A3790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EED2268-292E-4E92-917E-2855801D1D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2730232-B111-46BE-A95F-0731C7090C19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08BA57E-AE00-4670-B58F-6ACA49CFE97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B29CC42-B2A2-4192-A869-F2D9C03DA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5215AFB-C394-446E-8CC3-9D617BC20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11C015-AF39-420D-8F5A-AC325619EEA4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3C9C1C5-C537-48A3-996D-6FAE8045D4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7E441C8-57CD-488E-92B6-D4068C63A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C3C97C87-79F9-40F4-ACF0-A135F46C82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AEEC3E-7908-4F3E-BC2D-D11DF316348F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8FD3010-96A5-498E-9FEE-77B9C2E5B7F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C284E23-7B89-4226-A7CE-BF187333E9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5FBFCA2F-DB78-47F2-A41F-5944CE7E05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2C7ECB-767B-4724-9D35-A4421584C653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5B24084-1A9C-4431-949B-F4E6F12CE38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742DE9C-788E-475A-9CCF-571EE60AB5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7119A129-68E7-445A-AAB1-C71D8E3817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F7C7973-F654-4439-9CD5-30EE8B537F15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B9294BB3-BBAC-40E1-9BDB-5BE4337A42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3614CDC-A341-4B21-BE3B-288A58E28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B5C4DCAA-F628-48D9-8C14-6CF8D2267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E88A17-60C5-4859-BEC0-541C6F8BBEA4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E973480-AC87-4B5C-A50E-53A2370AEE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1FC95ABB-3D8A-4BE8-A314-A4C7759CF22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CA" altLang="en-US">
                <a:latin typeface="Times New Roman" panose="02020603050405020304" pitchFamily="18" charset="0"/>
              </a:rPr>
              <a:t>Fig. 2.14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17BEACA-7C85-4DE3-9AD2-E6EDEC61B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7AB3C7-536E-4926-875F-19945FF7C0E0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666F606-5BA5-467E-BA20-7EE36F732CD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B4AC1F82-F9B0-40C4-8AFD-F03FF83CEBA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CA" altLang="en-US">
                <a:latin typeface="Times New Roman" panose="02020603050405020304" pitchFamily="18" charset="0"/>
              </a:rPr>
              <a:t>Fig. 2.14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E3B8251-58B2-4868-A9DA-29CF0ED225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02E9B1-45C6-462B-A16F-3058678F8DF1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7AC8748-CA5F-4ACC-80CD-5281279360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1AD2AF2-1442-4DB7-AD97-DAB9C2A8234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CA" altLang="en-US">
                <a:latin typeface="Times New Roman" panose="02020603050405020304" pitchFamily="18" charset="0"/>
              </a:rPr>
              <a:t>Fig. 2.14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B973FCE-384F-4E65-A1AD-06E2994BB4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9C4116-079E-442E-BF91-F2C841B87592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36BF14A-3ADB-4DAA-93E9-39D8C8C6683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CB44067-29A1-4AC7-990D-F06AE1591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52CB03A7-48C0-4A6B-8431-9D9624CF4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CA9C5C6-E2E7-4F7E-991C-4BC3D765EF0D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6A5DDCD-68AF-4ACA-BCC0-4532ECD74EF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F987E029-1EB5-44A4-973F-742CD2818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44A9F0CB-E6A7-4C09-B4FA-13AB011A12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8339D96-9FA2-4D31-98D9-8AED72441F76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784A707-AF1A-4D61-8408-27B7F83ECFC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8764AAA8-F2D0-48E1-87A1-F99457D9533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CA" altLang="en-US">
                <a:latin typeface="Times New Roman" panose="02020603050405020304" pitchFamily="18" charset="0"/>
              </a:rPr>
              <a:t>Fig. 2.co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143662C7-3D8B-4E9B-BB0D-52E7DB7BB9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0E33A-09D7-4F17-B1E9-1A9149223732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F5AA1B9-2BC5-420E-9A8B-DCAF74C2AD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43E08A3-C970-4C02-8399-2E9AD8C6FA8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49BC957-1D20-431C-991F-C785238242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65FFA3-7ADD-4A85-91CF-6BBF1D787BF2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34879F3C-0681-48BE-ACDF-F5B4BCFA354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A7EC93ED-8253-4C8F-8DE2-4D6D280E7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444A8F26-47D3-418F-928C-9B3BF351C5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6ACB04-011E-426A-B4E1-B615B4EA567F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3D47891-491A-4621-8D25-DAA19D5DB2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DA7A46D-866E-4260-B73C-CDE502BE5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EEA747E-10A1-43A3-B992-4C1A712BC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15ED6DA-79AC-4C9B-8A0F-62AB6AA9D496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076BFE9-878A-4BC9-8111-D29E4A6658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5A805F1E-5FBE-4A17-BF7D-C580639D4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7980A897-4C29-46ED-A08D-AAA40A524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F8B35D-2B75-4A83-A1C9-96816E63B4EB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B364019-8967-4FC2-81D1-7035AB230C9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716B31F4-6F63-487A-BD3A-507E663CA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054AD0AE-0D08-4BAB-AB2F-F3D0789A93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A962EB-D37E-4B63-A60C-21C261A622DA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753C317C-5C67-49C8-B9DD-4D5E9B3B6F9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A83E4816-7305-4D92-8BF1-D4DBA20A6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40D75BFE-EC64-4B6A-AD23-715CBB3F59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4D4CF3-1112-4D48-9D32-CBF1D5B37660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38B58EC-90C0-48FE-A7CB-EF29C0667EB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C2BFA92F-10AF-4E50-851F-740AC4CAC9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CCB801F-BE5A-44AB-BC9C-C25EF9F55D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44F61F-D0FD-4CDF-BF34-3B63246C37E8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3442D43-8318-4A97-A3B0-0343CB062F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3A70157F-CFED-40D1-8CF2-84BF59EBE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4B639BE-80AC-408C-9836-FF3C9819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295F9C-ECF5-4EAC-A1E1-6A1881E3B1E8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3B771ADF-881E-4993-B86C-9B55CD9F7E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225B083-0B73-43AB-9AE7-61F1C2B94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CF97083F-65C0-41BB-BB63-58DA01CE5B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2D1822-0010-449D-92DC-4F9048DE308E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5320B5B-42AD-4E26-ADD8-90E522274B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5464D36D-1C2B-440D-AD1A-20505C74127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533989D-C830-460A-8A71-74430B1BA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EA2164-8975-40C7-A8B6-A1D222DA9232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FF70500-F7A3-4862-9E8F-77A42B89F2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789C15A-EB6B-4F7A-9551-2617E444F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3895988-6575-4807-98AC-AD57BF794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BF91FBD-B15A-40CF-9AB8-2DC92547D76C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2C0FFFD7-6558-4DEC-9255-A4132A1E7C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378EA95F-F38C-415A-9D4C-181C7380704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2E8FDDFB-AE26-441E-A72C-667B7485CC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B43225-76E7-440B-9176-C6B9F5686535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CF1223B0-F588-4414-9829-3682B7B235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A70069D-02AA-428A-A44E-0E2480C25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7FC19D4-1EA0-48E5-811A-5F1963157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2C62AB-3FFB-4CD1-85DD-8E683E821EFA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EBC5B75C-467D-4749-A39F-F875E8F4B6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97512FD7-480B-4ED5-BC40-15EDE8CD5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1DF6D31-847E-4DF0-AA16-EC94C5507B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781E7-4178-4C39-B5A6-6D1916274019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F2E7F99-90BA-41DA-83B7-A579D89AE42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4B4E0ECE-2101-4003-A537-D1FC92258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B997C87-7874-4324-8826-BA8B1539F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80E2F4-9B97-459F-B90F-C4A8E0F9CC99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E49B4CD0-2761-4D5E-8960-338B409E97B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64B47B5B-82CD-4E79-9761-693C428FA0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5521870-1E57-4306-87BF-572332D02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A69701-EDFD-4358-94E3-D5904C4A9AD6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26804EF-880F-4563-9A03-20222ECF50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0DFD8DC-882C-44E6-AF1C-24EA9CC2474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68CAFEBF-4163-4F03-9DCA-0DC22446D1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C1DE501-2FBD-4D33-B4AC-43C64A6DBD75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C1D9CF6-3F9B-4DBF-9ED4-7FAF334A14D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A028FD3-70C4-4756-9B8F-9EBE93FE2A5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313333E4-E447-4519-8399-9AE2B4F8BF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6124B8-FC08-452F-996E-E362DECAA5EC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E674044-FAA3-400F-9093-263E441FD2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AD20CBE-15C1-458A-85B0-1C50086B6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D936F9E6-3F62-4260-80E0-23A6ADF80B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83DD31-D649-461A-B603-CB5A1C042E3B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66BF190-6157-4844-A893-C4F1681FB8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9584A095-4681-44B1-8A05-49180FD18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C11F0E8F-C28C-4FDB-8CFB-0B2B6CA4A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B462E2-0D31-4A91-83C6-BA7E30E3D6C1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059EBB0C-D3D1-4D15-A5A6-D2A3F1A24B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F265DAA-3E07-4C2E-A971-4454274AA8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306275C7-91B5-41EF-B844-A8E522C2D8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C38A0B0-307B-41CC-9E62-E29CFB34076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6193473-87D3-46B2-B695-B16087EBED1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433D20C-084D-4B17-B76C-543F685EBBC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CA" altLang="en-US">
                <a:latin typeface="Times New Roman" panose="02020603050405020304" pitchFamily="18" charset="0"/>
              </a:rPr>
              <a:t>Fig. 2.02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D9E0042A-7417-4AA8-8762-694D169DCD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BB1029-601E-4845-9E12-881BAB5306FF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DF51BFE5-9018-4FD0-9A52-E234C53ED57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6E6119AA-69BF-4BC2-A7B5-3EFD59D27CD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5B79EC9A-6038-44FD-AE43-C22046869D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BAB43C-3049-4E60-B9C2-017EC5A163A1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AD6DFEAE-88F2-41BE-951E-8D50F7E1EB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89C7143E-4362-478C-B7E0-A9ADC1279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7CEBFBF3-0BA7-43EF-9FC1-DB4663695A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5DF828-0D44-48DB-92D3-1320B30DD94C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57B195B6-F4D2-4FE9-A60E-3431715CF7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14BA66C-6AC3-40A9-B24C-38934108E1C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4567DD4D-D625-41A0-A415-7EA5C79771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830A18-0343-49A7-8EAF-1582574469D7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C0BD2C5E-6E7B-4A8D-AF94-835F29009B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AFD3E82-D4EF-44F7-893A-5A78BFCC844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A071D06B-6D85-4A0B-AF69-4C3F6CD33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EFB684-0BF9-4F3C-A024-68AA5EEF6815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9D346D06-BE71-429F-AEE4-EEE8A4A4A9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722B3072-7303-43E8-B805-2D894114E88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17D580-2FE1-4881-9D4C-6DA953A64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AAB2403-2F81-4C73-AEDB-CAC9BCAE0851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F221D29-297B-4325-B3AE-8253FFD1A0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7453B75E-F7A6-4BBE-AAF7-30668E7E4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B7972F6-5683-4C97-9263-49651C70B4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58D838-46B6-445A-8E03-7DFE7A4A1048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63C23C04-18BD-470C-95A9-D573CDEE89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C9D4FFB8-9AC2-46BD-802E-70B9DED8376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15E5076D-B67C-4BF1-BC4D-75E658F936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39FC003-F131-4D54-8241-3C58E97E7BD8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13F7B0AE-A380-45B4-842C-716EBA7B1AD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F75B51EA-586B-4A69-8D94-9F9C13C31ED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76C4F183-CE4E-49CB-A44B-D355D8A82D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C6FF1A-7A2B-433A-9AD6-3898B7DA8654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5257F84F-B718-447F-A6B2-A6BE104491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A25EE86-AF58-4130-AF61-0F1643D098D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D8EBDBCC-BD22-4BF2-98C7-D27A6C44C2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22CC52-88C7-41FD-9EF6-B63C916FC686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9B546033-AAAB-45E9-8592-A9BF03D714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F5C1F46E-2F4C-474A-BFC5-DADF312400C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D3AD510-2837-42CC-A264-38368DD873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F859FF-15FF-4093-8167-D138BA2E8B9A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23687CF-3DA2-4BB8-93A8-04D1254BB2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BD9681F-AD5B-4FB0-8A3A-3DDCCDDEF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5A4751F2-9B1D-49D3-ADF5-61D4E6FCF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C684F1-FDC7-496D-AD21-896A317617CE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1AA8F196-BD33-4CC7-B350-C6D098E40E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0892266D-D769-47DF-B21B-441FB1A322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8DD38E5B-BDDE-4738-8A4A-D07335359E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7944AC5-2621-47D9-8030-A45EAF7C366C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00BFE0D2-8569-4806-B861-2BC763E2A7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03BA8930-5516-416F-8308-A4C0F21EC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9C0BFD8F-E08F-4047-8C27-E495F1C4D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1FDA11-8B0A-4075-93D9-D64B9CDC176D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B735158E-D368-4CD4-956F-257D3F00712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D2A2C8A-B997-48BD-9212-87785E1CA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375AA2BA-C562-4F16-A228-D2264EDDB9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E0EAA3-3642-4BCC-8335-6471558E9184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6A2EBD3-0E26-4280-A8F9-963C4F655DC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E1E6FE4D-CE35-486A-8AE8-C7B624358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DB679ECC-9DF1-41EE-99C4-F26D935C1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E125790-CF4B-4B77-9A78-4D3C26C86733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C9222EAC-9C58-45B7-950E-79BA6FB611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13BFCFC6-E804-4896-9F79-DFD3D5C3BF2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BD01FE9D-4068-4B41-985C-30A771A3E0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0F3270-1EA3-4DC7-A0A3-1D2866683A84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D2CCE1-5A8B-4A32-979F-2852F810740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892DEEB3-FFED-496D-AAB0-D5DBF12C4E1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5BD75FC0-01F0-40E6-A547-948E9C4DA3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18270F-FC16-41B7-9978-7E6DC3509279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AF34465A-260A-4E06-9A64-3D0661D84E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D5281B0E-0F01-49B5-8B4A-583BBCEC4AC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463804C-8B40-4AED-98E2-6A75348EB9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462A84-A061-4DB6-B422-4956E9812574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4E2FEA8E-0D7A-4BB7-9C10-67520E59E0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2C2860F8-4101-4D40-86BB-550C080EE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6566A4FB-3E41-447B-8322-0226A8C082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1B0436-F0A5-4483-A38A-30D961B41335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85A42CAF-419C-466E-96DB-FBFFEF6E56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62E1CF10-4B2A-403A-995E-15DCE8A382A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0A2B6D49-917D-4F51-9155-14B6E435E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3F0207-9932-4E26-8D73-7A7589FDED97}" type="slidenum">
              <a:rPr lang="en-US" altLang="en-US" smtClean="0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01B9398-64C7-4293-9D08-C8FAA4C369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ADF71C49-F10A-467A-9D92-49105B85516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4A84AA8-B11B-46B2-9E49-29DBB4A239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F7A012-FA6E-44ED-9A32-498836AA49EC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8641002-1CA9-4D6C-97B9-6A88FB6DFF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CD96C0C0-2799-4F63-B1EF-7415AA96643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CA" altLang="en-US">
                <a:latin typeface="Times New Roman" panose="02020603050405020304" pitchFamily="18" charset="0"/>
              </a:rPr>
              <a:t>Fig. 2.03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13FE0DC4-33F9-4E6E-BDC4-2E28C04856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42F59C-FA52-4B58-9E66-0ECFB5379D58}" type="slidenum">
              <a:rPr lang="en-US" altLang="en-US" smtClean="0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97075275-EFA3-4F9B-A9FC-316F6A46CC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E2FC5107-89F6-43C7-AEE9-610B199A7A3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CA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6FC6BFD-59B5-4AB4-9AD2-E014C7E2D7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61105D-4F70-4A9D-ACE1-CC4D485D853A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1E39E5-BCD8-4CEE-AE49-54429312CF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FB9F5D3-135F-4317-A509-B7750FEBF7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B2DA22C4-088D-4A0C-AF32-7049F8C408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79C0E3-7DE2-4C9A-AA15-38CD82B7011E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097267B-89CA-45AF-ABD0-44EDCEC170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663F2AF9-3891-495F-B2A9-B25B9AF58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3353F7FB-31A0-46FC-AD06-5915BE369C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2EA084-BCEF-4559-A716-AE222906D865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51ABF88-FA63-4F2E-811B-C769095D8C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4BF2A21-6D55-4122-ADCD-7E3AC397D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008298E-E28F-43EC-959A-CF03707E0C04}"/>
              </a:ext>
            </a:extLst>
          </p:cNvPr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46BAA7C-C4F2-4F1D-99B7-DF31966453A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61 h 4320"/>
                <a:gd name="T2" fmla="*/ 1737 w 1737"/>
                <a:gd name="T3" fmla="*/ 457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61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6D96FB6A-E45E-44E2-8134-1F11D6A71B8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0 h 4320"/>
                <a:gd name="T2" fmla="*/ 1737 w 1737"/>
                <a:gd name="T3" fmla="*/ 4491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B26D71F-8F54-4142-8A59-02974FA4BED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87 h 4420"/>
                <a:gd name="T2" fmla="*/ 1739 w 1739"/>
                <a:gd name="T3" fmla="*/ 2991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87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E6FC89A-0C6B-43E4-BCC5-CBABDC167F4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79 h 4338"/>
                <a:gd name="T4" fmla="*/ 2080 w 2080"/>
                <a:gd name="T5" fmla="*/ 4079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25D8E30-5777-447D-865C-6E5B1B1532B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D259BD3-515D-4FA9-B753-8E7342C32283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6A30A8D-90A7-4F08-A56B-1ADDD767903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CAB4418-C52A-4120-A25E-FC8DF8C0D9B3}"/>
                </a:ext>
              </a:extLst>
            </p:cNvPr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CFA02F2-8F9C-47B4-8B6B-401733505240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C98BE67-15FA-424C-B927-0B576F247944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2F49332-B480-45BC-9E10-5A415CBB5C6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15EAE161-4BCA-44C6-BCAE-3842C309E0AA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C3014F8-0F1B-4A93-B8B4-50EB8B9B4F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C72C3D28-E090-4BE8-BE4D-B9B0287295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2344B77-A1A5-4306-907E-893025482EE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F7E2EE35-4A8E-4D9A-825B-972F88A1897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8CE085FF-59D7-4B00-8E87-8BDD310A570C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8B704383-19F5-4050-B8BA-7C9EA5FBB3B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31CBCC3-F23F-4A79-8260-1ABE4087BEDE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0F3AFC9-753B-4D25-88E3-6E96AB9605C7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1686512-4790-4F34-8E39-B698C3B5F3F7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A650A5F-CCE2-4DE1-ACED-06F828D81B5E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B6AA27D-7F3A-484D-8C0A-2B0485EF69E2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B18EC21F-4689-4F22-B38D-CDB699E6DE47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36E8FC-F14E-4764-A61F-F88AAD06041B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BDF26B3-4E53-421E-ACC3-BA4265586A8D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BBA6862-1B35-4C94-B176-A1285B5DFC8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8D2CE375-51C6-4122-95D2-CFC8DB0F740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B6656F27-3BC4-426C-8B58-D1765D5BB43D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pic>
          <p:nvPicPr>
            <p:cNvPr id="34" name="Picture 32" descr="BTZBUL1A">
              <a:extLst>
                <a:ext uri="{FF2B5EF4-FFF2-40B4-BE49-F238E27FC236}">
                  <a16:creationId xmlns:a16="http://schemas.microsoft.com/office/drawing/2014/main" id="{B4D12E61-886B-40A0-BB31-91DCABA1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77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78" name="Rectangle 34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79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6A82C78F-4FCA-476D-8C64-44775DCFC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EDF5C744-EA55-4AAE-9350-F395725051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3A9E88DA-6655-4858-92C2-0B75DE0DD4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B665D0A-0EAE-42CD-9434-183794EA75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07952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0739B1C2-B09F-4E43-8C41-CE0D707EA8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93AAC641-13BE-474D-8498-3DB5DC1EA7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AFAF815F-5C4A-415D-8E1B-C1F9AFB5F6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AAD42-A03C-4F26-94A3-54D5E6D321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9250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65138"/>
            <a:ext cx="1943100" cy="5630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65138"/>
            <a:ext cx="5676900" cy="5630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0C18E02D-C4E0-4121-BC2E-60AB46A99B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C77FA002-DA8C-4163-BA40-EA1E2FE4F6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6983DA69-6A75-45D4-A016-8A911A7E1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31729-7188-45B2-8B15-09F7FD4FD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60299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5138"/>
            <a:ext cx="77724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0347D4B4-28F7-474D-A336-DDA246C832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B8C7C759-8E7D-4348-97AF-5ADE290A0F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B77E1540-88A1-46A9-882E-D759D75072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C2AFF-F27F-4B61-923E-2DAF87A181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3002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02EFE7E0-BD9A-476A-B15A-AA82DE1BF0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AE099398-F5BF-4E00-909A-764147EA48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A31F259B-1D5C-4153-B404-72797CEB30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88B86-5DC0-409C-B37E-75EDBFC5DC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09536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3BF0B7A5-7779-48A9-8C47-6FA565DE0F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56125F82-F3C7-4E2D-BEF3-AC378C0798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449682B4-6A73-47E5-A767-9FF01BBA70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45EF2-BDEA-4A24-93E8-BEB510890D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27969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08065EA7-A313-4E77-9637-EBBC49E92F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C6BD169A-2BD4-41A0-BB7C-07FBC093FB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DFFE8D6A-EDC4-420B-AE84-7C948BC9BC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183E2-4035-42DF-B98D-FEA43D8C65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770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E8EF8F2A-5C0D-48AE-A80B-E685831DFB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15AAE822-9FB3-494E-A37C-E83EAF74E1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3983FE05-5DD9-4E04-8721-FF4E5DABE6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B9227-D454-4978-AE8E-E2AC8630A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1324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2">
            <a:extLst>
              <a:ext uri="{FF2B5EF4-FFF2-40B4-BE49-F238E27FC236}">
                <a16:creationId xmlns:a16="http://schemas.microsoft.com/office/drawing/2014/main" id="{070DA684-F2D8-4FAF-8236-CD2742410E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E926084A-E768-49D5-ADFC-9D84E5F3A8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4">
            <a:extLst>
              <a:ext uri="{FF2B5EF4-FFF2-40B4-BE49-F238E27FC236}">
                <a16:creationId xmlns:a16="http://schemas.microsoft.com/office/drawing/2014/main" id="{EE872338-6A4B-4BB8-8DFC-D97F86161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8A2F8-525B-4CA8-B23F-9717A450A7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18226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71C166AB-EC9E-4F2C-8641-9894F1F15C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E679AE96-082F-44B8-9C57-1C1CF9855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39125E44-6541-4030-AE45-F4C27CAFCB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6DBD1-9105-436C-A73A-A785B49D8D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05772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E0A4AA49-D5DF-4B4A-A940-07DAD6B5D2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3D574306-B788-4B06-AD75-532AD688F1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4C0B3ABA-BBC6-437A-B324-0C54797D87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A267B-64A4-4E69-BE17-ADA1C4DD36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0017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8BBE4A30-632F-4694-B907-757FF51C5D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7D50CC46-73A7-40CC-B828-ABF112CAED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DEE568C1-D672-4B76-9D2E-B13FFFBED2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28EE8-FBF0-4930-9610-B8346BDE28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8263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1F9AC188-38CB-4083-8D3B-E3C0BA275A6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1032" name="Freeform 3">
              <a:extLst>
                <a:ext uri="{FF2B5EF4-FFF2-40B4-BE49-F238E27FC236}">
                  <a16:creationId xmlns:a16="http://schemas.microsoft.com/office/drawing/2014/main" id="{DF7A8EAE-E063-4F11-9730-26FD39FB59CE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61 h 4320"/>
                <a:gd name="T2" fmla="*/ 1737 w 1737"/>
                <a:gd name="T3" fmla="*/ 457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61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" name="Freeform 4">
              <a:extLst>
                <a:ext uri="{FF2B5EF4-FFF2-40B4-BE49-F238E27FC236}">
                  <a16:creationId xmlns:a16="http://schemas.microsoft.com/office/drawing/2014/main" id="{749573C6-FA3E-428D-ABB4-B1639D8C7F2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0 h 4320"/>
                <a:gd name="T2" fmla="*/ 1737 w 1737"/>
                <a:gd name="T3" fmla="*/ 4491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Freeform 5">
              <a:extLst>
                <a:ext uri="{FF2B5EF4-FFF2-40B4-BE49-F238E27FC236}">
                  <a16:creationId xmlns:a16="http://schemas.microsoft.com/office/drawing/2014/main" id="{66673453-D8DD-4715-BF94-092C2E7A68E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87 h 4420"/>
                <a:gd name="T2" fmla="*/ 1739 w 1739"/>
                <a:gd name="T3" fmla="*/ 2991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87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A66B9A64-C283-4030-BBB6-FC8627B7216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79 h 4338"/>
                <a:gd name="T4" fmla="*/ 2080 w 2080"/>
                <a:gd name="T5" fmla="*/ 4079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" name="Freeform 7">
              <a:extLst>
                <a:ext uri="{FF2B5EF4-FFF2-40B4-BE49-F238E27FC236}">
                  <a16:creationId xmlns:a16="http://schemas.microsoft.com/office/drawing/2014/main" id="{6EA54BD0-61D8-4697-953C-830F8F0DA1F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28" name="Freeform 8">
              <a:extLst>
                <a:ext uri="{FF2B5EF4-FFF2-40B4-BE49-F238E27FC236}">
                  <a16:creationId xmlns:a16="http://schemas.microsoft.com/office/drawing/2014/main" id="{4300FA19-54F2-4E33-B217-C8C5913A77E7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29" name="Freeform 9">
              <a:extLst>
                <a:ext uri="{FF2B5EF4-FFF2-40B4-BE49-F238E27FC236}">
                  <a16:creationId xmlns:a16="http://schemas.microsoft.com/office/drawing/2014/main" id="{E9B1F6FD-AC50-491E-ADE7-551CAF663DB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30" name="Freeform 10">
              <a:extLst>
                <a:ext uri="{FF2B5EF4-FFF2-40B4-BE49-F238E27FC236}">
                  <a16:creationId xmlns:a16="http://schemas.microsoft.com/office/drawing/2014/main" id="{6A97438B-BEE9-4A24-8B31-F22C1E5AD4BA}"/>
                </a:ext>
              </a:extLst>
            </p:cNvPr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31" name="Freeform 11">
              <a:extLst>
                <a:ext uri="{FF2B5EF4-FFF2-40B4-BE49-F238E27FC236}">
                  <a16:creationId xmlns:a16="http://schemas.microsoft.com/office/drawing/2014/main" id="{0F8D081F-235A-4BB6-A8E2-248CEF899CFB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32" name="Freeform 12">
              <a:extLst>
                <a:ext uri="{FF2B5EF4-FFF2-40B4-BE49-F238E27FC236}">
                  <a16:creationId xmlns:a16="http://schemas.microsoft.com/office/drawing/2014/main" id="{A570B528-3110-478A-849E-5DCB7B74622A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33" name="Freeform 13">
              <a:extLst>
                <a:ext uri="{FF2B5EF4-FFF2-40B4-BE49-F238E27FC236}">
                  <a16:creationId xmlns:a16="http://schemas.microsoft.com/office/drawing/2014/main" id="{3C55DA17-748E-4CED-8137-4FFE0C3A409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34" name="Rectangle 14">
              <a:extLst>
                <a:ext uri="{FF2B5EF4-FFF2-40B4-BE49-F238E27FC236}">
                  <a16:creationId xmlns:a16="http://schemas.microsoft.com/office/drawing/2014/main" id="{2CDAAC37-9B5F-407B-8DF5-FF8B0968CB84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Freeform 15">
              <a:extLst>
                <a:ext uri="{FF2B5EF4-FFF2-40B4-BE49-F238E27FC236}">
                  <a16:creationId xmlns:a16="http://schemas.microsoft.com/office/drawing/2014/main" id="{4A85AA39-E9F3-4418-8FF7-FB09E4BF77F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" name="Freeform 16">
              <a:extLst>
                <a:ext uri="{FF2B5EF4-FFF2-40B4-BE49-F238E27FC236}">
                  <a16:creationId xmlns:a16="http://schemas.microsoft.com/office/drawing/2014/main" id="{9185A0AB-F863-4A23-891A-1CE22B29E67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6" name="Freeform 17">
              <a:extLst>
                <a:ext uri="{FF2B5EF4-FFF2-40B4-BE49-F238E27FC236}">
                  <a16:creationId xmlns:a16="http://schemas.microsoft.com/office/drawing/2014/main" id="{5ABA995E-6B58-48DA-A25A-D2E4F85D7DA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Freeform 18">
              <a:extLst>
                <a:ext uri="{FF2B5EF4-FFF2-40B4-BE49-F238E27FC236}">
                  <a16:creationId xmlns:a16="http://schemas.microsoft.com/office/drawing/2014/main" id="{8DF53365-4EB4-47B4-BF5E-A038254E22C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Rectangle 19">
              <a:extLst>
                <a:ext uri="{FF2B5EF4-FFF2-40B4-BE49-F238E27FC236}">
                  <a16:creationId xmlns:a16="http://schemas.microsoft.com/office/drawing/2014/main" id="{E1FD2B68-AA19-46B6-84D2-67BAE88972A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0" name="Freeform 20">
              <a:extLst>
                <a:ext uri="{FF2B5EF4-FFF2-40B4-BE49-F238E27FC236}">
                  <a16:creationId xmlns:a16="http://schemas.microsoft.com/office/drawing/2014/main" id="{7D5A768D-CB4A-487B-9BE0-2BE542DB52B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1" name="Freeform 21">
              <a:extLst>
                <a:ext uri="{FF2B5EF4-FFF2-40B4-BE49-F238E27FC236}">
                  <a16:creationId xmlns:a16="http://schemas.microsoft.com/office/drawing/2014/main" id="{82C286C5-50F0-499B-BA8B-9C83C78D178D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2" name="Freeform 22">
              <a:extLst>
                <a:ext uri="{FF2B5EF4-FFF2-40B4-BE49-F238E27FC236}">
                  <a16:creationId xmlns:a16="http://schemas.microsoft.com/office/drawing/2014/main" id="{129FF923-71F3-4703-9A34-7EDD29659B11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3" name="Freeform 23">
              <a:extLst>
                <a:ext uri="{FF2B5EF4-FFF2-40B4-BE49-F238E27FC236}">
                  <a16:creationId xmlns:a16="http://schemas.microsoft.com/office/drawing/2014/main" id="{81AAEC9D-99C7-46F7-8562-10A055590476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4" name="Freeform 24">
              <a:extLst>
                <a:ext uri="{FF2B5EF4-FFF2-40B4-BE49-F238E27FC236}">
                  <a16:creationId xmlns:a16="http://schemas.microsoft.com/office/drawing/2014/main" id="{8CA043A4-42E8-4FD6-BB97-F383F2FE83AC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5" name="Freeform 25">
              <a:extLst>
                <a:ext uri="{FF2B5EF4-FFF2-40B4-BE49-F238E27FC236}">
                  <a16:creationId xmlns:a16="http://schemas.microsoft.com/office/drawing/2014/main" id="{8B67A301-70D6-4443-A84D-3FA08D55E902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6" name="Freeform 26">
              <a:extLst>
                <a:ext uri="{FF2B5EF4-FFF2-40B4-BE49-F238E27FC236}">
                  <a16:creationId xmlns:a16="http://schemas.microsoft.com/office/drawing/2014/main" id="{150BF2EB-0BCB-457B-B63E-6B9ACBCFDE5A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7" name="Freeform 27">
              <a:extLst>
                <a:ext uri="{FF2B5EF4-FFF2-40B4-BE49-F238E27FC236}">
                  <a16:creationId xmlns:a16="http://schemas.microsoft.com/office/drawing/2014/main" id="{91DD7E0E-0BEF-4ED6-93BF-F9F876C9958C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8" name="Freeform 28">
              <a:extLst>
                <a:ext uri="{FF2B5EF4-FFF2-40B4-BE49-F238E27FC236}">
                  <a16:creationId xmlns:a16="http://schemas.microsoft.com/office/drawing/2014/main" id="{FF50830F-5ECA-4314-9B73-5A2F141760C0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79" charset="0"/>
              </a:endParaRPr>
            </a:p>
          </p:txBody>
        </p:sp>
        <p:sp>
          <p:nvSpPr>
            <p:cNvPr id="5149" name="Rectangle 29">
              <a:extLst>
                <a:ext uri="{FF2B5EF4-FFF2-40B4-BE49-F238E27FC236}">
                  <a16:creationId xmlns:a16="http://schemas.microsoft.com/office/drawing/2014/main" id="{DDDC56A8-B0A1-459D-B445-EF7162B9E01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027" name="Rectangle 30">
            <a:extLst>
              <a:ext uri="{FF2B5EF4-FFF2-40B4-BE49-F238E27FC236}">
                <a16:creationId xmlns:a16="http://schemas.microsoft.com/office/drawing/2014/main" id="{F0B675BA-604B-4F73-8109-C6D2081CF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1">
            <a:extLst>
              <a:ext uri="{FF2B5EF4-FFF2-40B4-BE49-F238E27FC236}">
                <a16:creationId xmlns:a16="http://schemas.microsoft.com/office/drawing/2014/main" id="{8C140B70-776E-4B1E-89B7-4DE7153C0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52" name="Rectangle 32">
            <a:extLst>
              <a:ext uri="{FF2B5EF4-FFF2-40B4-BE49-F238E27FC236}">
                <a16:creationId xmlns:a16="http://schemas.microsoft.com/office/drawing/2014/main" id="{8E84F0AB-5920-44CD-8608-822BCA1433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203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53" name="Rectangle 33">
            <a:extLst>
              <a:ext uri="{FF2B5EF4-FFF2-40B4-BE49-F238E27FC236}">
                <a16:creationId xmlns:a16="http://schemas.microsoft.com/office/drawing/2014/main" id="{491E3D12-1BD9-4DEA-BC3B-834CD60FB2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0960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54" name="Rectangle 34">
            <a:extLst>
              <a:ext uri="{FF2B5EF4-FFF2-40B4-BE49-F238E27FC236}">
                <a16:creationId xmlns:a16="http://schemas.microsoft.com/office/drawing/2014/main" id="{6523606C-ADAE-44A1-A35F-0377FAE6D41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313488"/>
            <a:ext cx="1550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7ACA989-62E1-415A-A100-6BC3CBC701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47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43-CfukEgs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CxP24qj2UQ" TargetMode="Externa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5828840-A786-4145-9827-2E6D010EC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2473325"/>
            <a:ext cx="7239000" cy="7683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Describing Motion</a:t>
            </a:r>
            <a:endParaRPr lang="en-US" alt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CB3CF50-0134-4CA6-BF40-7888F97D8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Acceleration (cont.)</a:t>
            </a:r>
          </a:p>
        </p:txBody>
      </p:sp>
      <p:sp>
        <p:nvSpPr>
          <p:cNvPr id="801795" name="Rectangle 3">
            <a:extLst>
              <a:ext uri="{FF2B5EF4-FFF2-40B4-BE49-F238E27FC236}">
                <a16:creationId xmlns:a16="http://schemas.microsoft.com/office/drawing/2014/main" id="{9E1A1092-4817-469B-812C-132D1AA58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0000"/>
            </a:pPr>
            <a:r>
              <a:rPr lang="en-US" altLang="en-US"/>
              <a:t>Acceleration is also a vector quantity, with magnitude and direction.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The direction of the acceleration vector is that of the </a:t>
            </a:r>
            <a:r>
              <a:rPr lang="en-US" altLang="en-US" i="1"/>
              <a:t>change</a:t>
            </a:r>
            <a:r>
              <a:rPr lang="en-US" altLang="en-US"/>
              <a:t> in velocity, </a:t>
            </a:r>
            <a:r>
              <a:rPr lang="en-US" altLang="en-US">
                <a:solidFill>
                  <a:srgbClr val="FFA6B5"/>
                </a:solidFill>
              </a:rPr>
              <a:t>∆</a:t>
            </a:r>
            <a:r>
              <a:rPr lang="en-US" altLang="en-US" b="1">
                <a:solidFill>
                  <a:srgbClr val="FFA6B5"/>
                </a:solidFill>
              </a:rPr>
              <a:t>v</a:t>
            </a:r>
            <a:r>
              <a:rPr lang="en-US" altLang="en-US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Acceleration refers to </a:t>
            </a:r>
            <a:r>
              <a:rPr lang="en-US" altLang="en-US" i="1"/>
              <a:t>any</a:t>
            </a:r>
            <a:r>
              <a:rPr lang="en-US" altLang="en-US"/>
              <a:t> change in velocity.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We even refer to a </a:t>
            </a:r>
            <a:r>
              <a:rPr lang="en-US" altLang="en-US" i="1"/>
              <a:t>decrease </a:t>
            </a:r>
            <a:r>
              <a:rPr lang="en-US" altLang="en-US"/>
              <a:t>in velocity (a </a:t>
            </a:r>
            <a:r>
              <a:rPr lang="en-US" altLang="en-US" i="1"/>
              <a:t>slowing down</a:t>
            </a:r>
            <a:r>
              <a:rPr lang="en-US" altLang="en-US"/>
              <a:t>) as an acceleration.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5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gri13903_02_10.jpg">
            <a:extLst>
              <a:ext uri="{FF2B5EF4-FFF2-40B4-BE49-F238E27FC236}">
                <a16:creationId xmlns:a16="http://schemas.microsoft.com/office/drawing/2014/main" id="{02611EB1-50A4-4002-BEF9-FDB89D2B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2822575"/>
            <a:ext cx="6324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>
            <a:extLst>
              <a:ext uri="{FF2B5EF4-FFF2-40B4-BE49-F238E27FC236}">
                <a16:creationId xmlns:a16="http://schemas.microsoft.com/office/drawing/2014/main" id="{CD187FFC-2C84-4D21-96D0-C2C766569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Acceleration (cont.)</a:t>
            </a:r>
          </a:p>
        </p:txBody>
      </p:sp>
      <p:sp>
        <p:nvSpPr>
          <p:cNvPr id="797699" name="Rectangle 3">
            <a:extLst>
              <a:ext uri="{FF2B5EF4-FFF2-40B4-BE49-F238E27FC236}">
                <a16:creationId xmlns:a16="http://schemas.microsoft.com/office/drawing/2014/main" id="{B84F4171-DB0F-43DF-B73E-0EEBAAB93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41910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/>
              <a:t>The direction of the acceleration vector is that of the </a:t>
            </a:r>
            <a:r>
              <a:rPr lang="en-US" altLang="en-US" i="1"/>
              <a:t>change</a:t>
            </a:r>
            <a:r>
              <a:rPr lang="en-US" altLang="en-US"/>
              <a:t> in velocity, </a:t>
            </a:r>
            <a:r>
              <a:rPr lang="en-US" altLang="en-US">
                <a:solidFill>
                  <a:srgbClr val="FFA6B5"/>
                </a:solidFill>
              </a:rPr>
              <a:t>∆</a:t>
            </a:r>
            <a:r>
              <a:rPr lang="en-US" altLang="en-US" b="1">
                <a:solidFill>
                  <a:srgbClr val="FFA6B5"/>
                </a:solidFill>
              </a:rPr>
              <a:t>v</a:t>
            </a:r>
            <a:r>
              <a:rPr lang="en-US" altLang="en-US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If velocity is </a:t>
            </a:r>
            <a:r>
              <a:rPr lang="en-US" altLang="en-US" b="1" i="1">
                <a:solidFill>
                  <a:srgbClr val="FAA368"/>
                </a:solidFill>
              </a:rPr>
              <a:t>increasing</a:t>
            </a:r>
            <a:r>
              <a:rPr lang="en-US" altLang="en-US"/>
              <a:t>, the acceleration is in the </a:t>
            </a:r>
            <a:r>
              <a:rPr lang="en-US" altLang="en-US" b="1" i="1">
                <a:solidFill>
                  <a:srgbClr val="FAA368"/>
                </a:solidFill>
              </a:rPr>
              <a:t>same</a:t>
            </a:r>
            <a:r>
              <a:rPr lang="en-US" altLang="en-US"/>
              <a:t> direction as the velocity.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9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gri13903_02_11.jpg">
            <a:extLst>
              <a:ext uri="{FF2B5EF4-FFF2-40B4-BE49-F238E27FC236}">
                <a16:creationId xmlns:a16="http://schemas.microsoft.com/office/drawing/2014/main" id="{AD26CF47-5162-4091-A57C-DDB1E282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97200"/>
            <a:ext cx="60198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A96E3BE1-F508-40AA-BF00-DB3F7EE3E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Acceleration (cont.)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33F3471C-BDD3-48F8-862B-E789B6ACC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41910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/>
              <a:t>The direction of the acceleration vector is that of the </a:t>
            </a:r>
            <a:r>
              <a:rPr lang="en-US" altLang="en-US" i="1"/>
              <a:t>change</a:t>
            </a:r>
            <a:r>
              <a:rPr lang="en-US" altLang="en-US"/>
              <a:t> in velocity, </a:t>
            </a:r>
            <a:r>
              <a:rPr lang="en-US" altLang="en-US">
                <a:solidFill>
                  <a:srgbClr val="FFA6B5"/>
                </a:solidFill>
              </a:rPr>
              <a:t>∆</a:t>
            </a:r>
            <a:r>
              <a:rPr lang="en-US" altLang="en-US" b="1">
                <a:solidFill>
                  <a:srgbClr val="FFA6B5"/>
                </a:solidFill>
              </a:rPr>
              <a:t>v</a:t>
            </a:r>
            <a:r>
              <a:rPr lang="en-US" altLang="en-US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If velocity is </a:t>
            </a:r>
            <a:r>
              <a:rPr lang="en-US" altLang="en-US" b="1" i="1">
                <a:solidFill>
                  <a:srgbClr val="FAA368"/>
                </a:solidFill>
              </a:rPr>
              <a:t>decreasing</a:t>
            </a:r>
            <a:r>
              <a:rPr lang="en-US" altLang="en-US"/>
              <a:t>, the acceleration is in the </a:t>
            </a:r>
            <a:r>
              <a:rPr lang="en-US" altLang="en-US" b="1" i="1">
                <a:solidFill>
                  <a:srgbClr val="FAA368"/>
                </a:solidFill>
              </a:rPr>
              <a:t>opposite</a:t>
            </a:r>
            <a:r>
              <a:rPr lang="en-US" altLang="en-US"/>
              <a:t> direction as the velocity.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84B406D-83AF-4A26-BDF1-8C81E92D6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Average Acceleration</a:t>
            </a:r>
          </a:p>
        </p:txBody>
      </p:sp>
      <p:sp>
        <p:nvSpPr>
          <p:cNvPr id="795651" name="Rectangle 3">
            <a:extLst>
              <a:ext uri="{FF2B5EF4-FFF2-40B4-BE49-F238E27FC236}">
                <a16:creationId xmlns:a16="http://schemas.microsoft.com/office/drawing/2014/main" id="{843958DB-1011-4120-9770-ED4A8EEC1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</a:rPr>
              <a:t>Average acceleration</a:t>
            </a:r>
            <a:r>
              <a:rPr lang="en-US" altLang="en-US"/>
              <a:t> is the change in velocity divided by the time required to produce that change.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The units</a:t>
            </a:r>
            <a:r>
              <a:rPr lang="en-US" altLang="en-US" b="1" i="1">
                <a:solidFill>
                  <a:schemeClr val="accent1"/>
                </a:solidFill>
              </a:rPr>
              <a:t> </a:t>
            </a:r>
            <a:r>
              <a:rPr lang="en-US" altLang="en-US"/>
              <a:t>of </a:t>
            </a:r>
            <a:r>
              <a:rPr lang="en-US" altLang="en-US" b="1" i="1"/>
              <a:t>velocity</a:t>
            </a:r>
            <a:r>
              <a:rPr lang="en-US" altLang="en-US"/>
              <a:t> are units of distance divided by units of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The units</a:t>
            </a:r>
            <a:r>
              <a:rPr lang="en-US" altLang="en-US" b="1" i="1">
                <a:solidFill>
                  <a:schemeClr val="accent1"/>
                </a:solidFill>
              </a:rPr>
              <a:t> </a:t>
            </a:r>
            <a:r>
              <a:rPr lang="en-US" altLang="en-US"/>
              <a:t>of </a:t>
            </a:r>
            <a:r>
              <a:rPr lang="en-US" altLang="en-US" b="1" i="1"/>
              <a:t>acceleration</a:t>
            </a:r>
            <a:r>
              <a:rPr lang="en-US" altLang="en-US"/>
              <a:t> are units of velocity divided by units of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So, the units</a:t>
            </a:r>
            <a:r>
              <a:rPr lang="en-US" altLang="en-US" b="1" i="1">
                <a:solidFill>
                  <a:schemeClr val="accent1"/>
                </a:solidFill>
              </a:rPr>
              <a:t> </a:t>
            </a:r>
            <a:r>
              <a:rPr lang="en-US" altLang="en-US"/>
              <a:t>of acceleration are units of (distance divided by time) divided by units of time:</a:t>
            </a:r>
          </a:p>
        </p:txBody>
      </p:sp>
      <p:graphicFrame>
        <p:nvGraphicFramePr>
          <p:cNvPr id="795652" name="Object 4">
            <a:extLst>
              <a:ext uri="{FF2B5EF4-FFF2-40B4-BE49-F238E27FC236}">
                <a16:creationId xmlns:a16="http://schemas.microsoft.com/office/drawing/2014/main" id="{AEB39A96-C309-47F1-B551-933909FE27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5257800"/>
          <a:ext cx="43434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4" imgW="1841500" imgH="368300" progId="Equation.3">
                  <p:embed/>
                </p:oleObj>
              </mc:Choice>
              <mc:Fallback>
                <p:oleObj name="Equation" r:id="rId4" imgW="1841500" imgH="36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57800"/>
                        <a:ext cx="4343400" cy="866775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5">
            <a:extLst>
              <a:ext uri="{FF2B5EF4-FFF2-40B4-BE49-F238E27FC236}">
                <a16:creationId xmlns:a16="http://schemas.microsoft.com/office/drawing/2014/main" id="{D30311A9-C247-47C3-98FE-87D147F00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1200" y="33401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Equation" r:id="rId6" imgW="101600" imgH="177800" progId="Equation.3">
                  <p:embed/>
                </p:oleObj>
              </mc:Choice>
              <mc:Fallback>
                <p:oleObj name="Equation" r:id="rId6" imgW="1016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340100"/>
                        <a:ext cx="1016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5655" name="Object 7">
            <a:extLst>
              <a:ext uri="{FF2B5EF4-FFF2-40B4-BE49-F238E27FC236}">
                <a16:creationId xmlns:a16="http://schemas.microsoft.com/office/drawing/2014/main" id="{12B53638-ED93-43BD-BAA0-4CAF1ED3A4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2971800"/>
          <a:ext cx="510540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Equation" r:id="rId8" imgW="2171700" imgH="914400" progId="Equation.3">
                  <p:embed/>
                </p:oleObj>
              </mc:Choice>
              <mc:Fallback>
                <p:oleObj name="Equation" r:id="rId8" imgW="21717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971800"/>
                        <a:ext cx="5105400" cy="2149475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9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795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79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226B135-6B78-44C8-9385-042041C0C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Graphing Motion</a:t>
            </a:r>
          </a:p>
        </p:txBody>
      </p:sp>
      <p:sp>
        <p:nvSpPr>
          <p:cNvPr id="805891" name="Rectangle 3">
            <a:extLst>
              <a:ext uri="{FF2B5EF4-FFF2-40B4-BE49-F238E27FC236}">
                <a16:creationId xmlns:a16="http://schemas.microsoft.com/office/drawing/2014/main" id="{F5AEB832-86C7-4697-B1F2-864C8C9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458200" cy="10668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To describe the car’s motion, we could note the car’s position every 5 seconds.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879852E8-28DD-4C1D-83C1-BCB1CE03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3048000"/>
            <a:ext cx="4219575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5">
            <a:extLst>
              <a:ext uri="{FF2B5EF4-FFF2-40B4-BE49-F238E27FC236}">
                <a16:creationId xmlns:a16="http://schemas.microsoft.com/office/drawing/2014/main" id="{82ACF16C-8E68-4769-8AD2-58FFE97F7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37004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805954" name="Group 66">
            <a:extLst>
              <a:ext uri="{FF2B5EF4-FFF2-40B4-BE49-F238E27FC236}">
                <a16:creationId xmlns:a16="http://schemas.microsoft.com/office/drawing/2014/main" id="{69BB7CC4-6F78-4B54-AEBF-E4EB5A182214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2971800"/>
          <a:ext cx="4038600" cy="3292475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Position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4.1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7.9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12.1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79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80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891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6C8A6D9C-09B6-4ECE-92E1-EA828942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88" y="1752600"/>
            <a:ext cx="5140325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4">
            <a:extLst>
              <a:ext uri="{FF2B5EF4-FFF2-40B4-BE49-F238E27FC236}">
                <a16:creationId xmlns:a16="http://schemas.microsoft.com/office/drawing/2014/main" id="{9A94E4FB-FE89-4CBA-B22E-846A25694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EFFF5D"/>
                </a:solidFill>
              </a:rPr>
              <a:t>To graph the data in the table, let the horizontal axis represent </a:t>
            </a:r>
            <a:r>
              <a:rPr lang="en-US" altLang="en-US" sz="2800" b="1" i="1">
                <a:solidFill>
                  <a:srgbClr val="EFFF5D"/>
                </a:solidFill>
              </a:rPr>
              <a:t>time</a:t>
            </a:r>
            <a:r>
              <a:rPr lang="en-US" altLang="en-US" sz="2800">
                <a:solidFill>
                  <a:srgbClr val="EFFF5D"/>
                </a:solidFill>
              </a:rPr>
              <a:t>, and the vertical axis represent </a:t>
            </a:r>
            <a:r>
              <a:rPr lang="en-US" altLang="en-US" sz="2800" b="1" i="1">
                <a:solidFill>
                  <a:srgbClr val="EFFF5D"/>
                </a:solidFill>
              </a:rPr>
              <a:t>distance</a:t>
            </a:r>
            <a:r>
              <a:rPr lang="en-US" altLang="en-US" sz="2800">
                <a:solidFill>
                  <a:srgbClr val="EFFF5D"/>
                </a:solidFill>
              </a:rPr>
              <a:t>.</a:t>
            </a:r>
            <a:endParaRPr lang="en-US" altLang="en-US" sz="2400">
              <a:solidFill>
                <a:srgbClr val="EFFF5D"/>
              </a:solidFill>
            </a:endParaRPr>
          </a:p>
        </p:txBody>
      </p:sp>
      <p:sp>
        <p:nvSpPr>
          <p:cNvPr id="723973" name="Text Box 5">
            <a:extLst>
              <a:ext uri="{FF2B5EF4-FFF2-40B4-BE49-F238E27FC236}">
                <a16:creationId xmlns:a16="http://schemas.microsoft.com/office/drawing/2014/main" id="{839E183C-513D-4E31-AF4D-AAEB012C2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28800"/>
            <a:ext cx="3063875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Each interval on an axis represents a fixed quantity of distance or time.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The first data point is at 0 seconds and 0 cm.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The second data point is at 5 seconds and 4.1 cm.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Etc.</a:t>
            </a:r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EC069966-A1D5-4A1D-8DCC-6491124A1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2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2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72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7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31D0AB45-7130-4235-AA90-F994076C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88" y="1752600"/>
            <a:ext cx="5140325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3">
            <a:extLst>
              <a:ext uri="{FF2B5EF4-FFF2-40B4-BE49-F238E27FC236}">
                <a16:creationId xmlns:a16="http://schemas.microsoft.com/office/drawing/2014/main" id="{B94A4A9B-EA6E-4C13-959C-011A371A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EFFF5D"/>
                </a:solidFill>
              </a:rPr>
              <a:t>The graph displays information in a more useful manner than a simple table.</a:t>
            </a:r>
            <a:endParaRPr lang="en-US" altLang="en-US" sz="2400">
              <a:solidFill>
                <a:srgbClr val="EFFF5D"/>
              </a:solidFill>
            </a:endParaRPr>
          </a:p>
        </p:txBody>
      </p:sp>
      <p:sp>
        <p:nvSpPr>
          <p:cNvPr id="807940" name="Text Box 4">
            <a:extLst>
              <a:ext uri="{FF2B5EF4-FFF2-40B4-BE49-F238E27FC236}">
                <a16:creationId xmlns:a16="http://schemas.microsoft.com/office/drawing/2014/main" id="{F895C65E-1BB8-4822-A4E2-087187BB4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28800"/>
            <a:ext cx="30638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When is the car moving the fastest?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When is it moving the slowest?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When is the car not moving at all?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At what time does the car start moving in the opposite direction?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7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7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07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7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7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07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7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7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07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7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7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07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4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311ECFFA-D21B-4CF2-B75A-1DC76CD2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88" y="1752600"/>
            <a:ext cx="5140325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 Box 3">
            <a:extLst>
              <a:ext uri="{FF2B5EF4-FFF2-40B4-BE49-F238E27FC236}">
                <a16:creationId xmlns:a16="http://schemas.microsoft.com/office/drawing/2014/main" id="{9FE443D7-A96A-4617-9898-94BC8CAEA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EFFF5D"/>
                </a:solidFill>
              </a:rPr>
              <a:t>The </a:t>
            </a:r>
            <a:r>
              <a:rPr lang="en-US" altLang="en-US" sz="2800" b="1" i="1">
                <a:solidFill>
                  <a:schemeClr val="accent1"/>
                </a:solidFill>
              </a:rPr>
              <a:t>slope</a:t>
            </a:r>
            <a:r>
              <a:rPr lang="en-US" altLang="en-US" sz="2800">
                <a:solidFill>
                  <a:srgbClr val="EFFF5D"/>
                </a:solidFill>
              </a:rPr>
              <a:t> at any point on the </a:t>
            </a:r>
            <a:r>
              <a:rPr lang="en-US" altLang="en-US" sz="2800" b="1" i="1">
                <a:solidFill>
                  <a:srgbClr val="EFFF5D"/>
                </a:solidFill>
              </a:rPr>
              <a:t>distance-versus-time</a:t>
            </a:r>
            <a:r>
              <a:rPr lang="en-US" altLang="en-US" sz="2800">
                <a:solidFill>
                  <a:srgbClr val="EFFF5D"/>
                </a:solidFill>
              </a:rPr>
              <a:t> graph represents the instantaneous </a:t>
            </a:r>
            <a:r>
              <a:rPr lang="en-US" altLang="en-US" sz="2800" b="1" i="1">
                <a:solidFill>
                  <a:srgbClr val="EFFF5D"/>
                </a:solidFill>
              </a:rPr>
              <a:t>velocity</a:t>
            </a:r>
            <a:r>
              <a:rPr lang="en-US" altLang="en-US" sz="2800">
                <a:solidFill>
                  <a:srgbClr val="EFFF5D"/>
                </a:solidFill>
              </a:rPr>
              <a:t> at that time.</a:t>
            </a:r>
            <a:endParaRPr lang="en-US" altLang="en-US" sz="2400">
              <a:solidFill>
                <a:srgbClr val="EFFF5D"/>
              </a:solidFill>
            </a:endParaRPr>
          </a:p>
        </p:txBody>
      </p:sp>
      <p:sp>
        <p:nvSpPr>
          <p:cNvPr id="809988" name="Text Box 4">
            <a:extLst>
              <a:ext uri="{FF2B5EF4-FFF2-40B4-BE49-F238E27FC236}">
                <a16:creationId xmlns:a16="http://schemas.microsoft.com/office/drawing/2014/main" id="{D49B2F69-68DA-41B1-B234-F5129B591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52600"/>
            <a:ext cx="3581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 i="1">
                <a:solidFill>
                  <a:schemeClr val="accent1"/>
                </a:solidFill>
              </a:rPr>
              <a:t>Slope</a:t>
            </a:r>
            <a:r>
              <a:rPr lang="en-US" altLang="en-US" sz="2400"/>
              <a:t> is change in vertical quantity divided by change in horizontal quantity.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“rise over run”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Similar to everyday meaning: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steepest “slope” is between 0 s and 20 s.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slope is zero (flat) between 20 s and 30 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slope is negative between 50 s and 60 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0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0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0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9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9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09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0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09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09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809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8E5738F-7AA4-4D70-B2F8-245F6B2BC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19075"/>
            <a:ext cx="8534400" cy="210185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EFFF5D"/>
                </a:solidFill>
                <a:latin typeface="Comic Sans MS" panose="030F0702030302020204" pitchFamily="66" charset="0"/>
              </a:rPr>
              <a:t>Is the instantaneous velocity at point A greater or less than that at point B?</a:t>
            </a:r>
            <a:endParaRPr lang="en-US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D70BEE2-BBA0-46A9-B93B-A7072D839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2362200"/>
            <a:ext cx="7772400" cy="1524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Greater than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Less than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The same as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Unable to tell from this graph</a:t>
            </a:r>
          </a:p>
        </p:txBody>
      </p:sp>
      <p:sp>
        <p:nvSpPr>
          <p:cNvPr id="840708" name="Text Box 4">
            <a:extLst>
              <a:ext uri="{FF2B5EF4-FFF2-40B4-BE49-F238E27FC236}">
                <a16:creationId xmlns:a16="http://schemas.microsoft.com/office/drawing/2014/main" id="{A5F74298-9F6D-4E1A-8158-A36B6D1D5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33800"/>
            <a:ext cx="46482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/>
              <a:t>The instantaneous velocities can be compared by looking at their slopes. The </a:t>
            </a:r>
            <a:r>
              <a:rPr lang="en-US" altLang="en-US" sz="2400" b="1" i="1"/>
              <a:t>steeper slope</a:t>
            </a:r>
            <a:r>
              <a:rPr lang="en-US" altLang="en-US" sz="2400"/>
              <a:t> indicates the </a:t>
            </a:r>
            <a:r>
              <a:rPr lang="en-US" altLang="en-US" sz="2400" b="1" i="1"/>
              <a:t>greater instantaneous velocity</a:t>
            </a:r>
            <a:r>
              <a:rPr lang="en-US" altLang="en-US" sz="2400"/>
              <a:t>, so the velocity at A is greater.</a:t>
            </a: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13612DD2-8FF9-4B6C-AF97-51F61D39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2362200"/>
            <a:ext cx="3981450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4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7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2471662-09DC-4DFE-885B-1B3A90B347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2676525"/>
            <a:ext cx="7239000" cy="9556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Falling Objects and Projectile Motion</a:t>
            </a:r>
            <a:endParaRPr lang="en-US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2362878-33D9-4F7A-82ED-AA29D4673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Why do we need clear, precise definitions?</a:t>
            </a:r>
          </a:p>
        </p:txBody>
      </p:sp>
      <p:sp>
        <p:nvSpPr>
          <p:cNvPr id="693252" name="Text Box 4">
            <a:extLst>
              <a:ext uri="{FF2B5EF4-FFF2-40B4-BE49-F238E27FC236}">
                <a16:creationId xmlns:a16="http://schemas.microsoft.com/office/drawing/2014/main" id="{8EA21C5E-8650-44DF-80F2-E6624CEAE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0"/>
            <a:ext cx="3505200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800"/>
              <a:t>What’s the difference between: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800" b="1" i="1">
                <a:solidFill>
                  <a:schemeClr val="accent1"/>
                </a:solidFill>
              </a:rPr>
              <a:t>average speed</a:t>
            </a:r>
            <a:r>
              <a:rPr lang="en-US" altLang="en-US" sz="2800"/>
              <a:t> and </a:t>
            </a:r>
            <a:r>
              <a:rPr lang="en-US" altLang="en-US" sz="2800" b="1" i="1">
                <a:solidFill>
                  <a:schemeClr val="accent1"/>
                </a:solidFill>
              </a:rPr>
              <a:t>instantaneous speed</a:t>
            </a:r>
            <a:r>
              <a:rPr lang="en-US" altLang="en-US" sz="2800"/>
              <a:t>?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800" b="1" i="1">
                <a:solidFill>
                  <a:schemeClr val="accent1"/>
                </a:solidFill>
              </a:rPr>
              <a:t>speed</a:t>
            </a:r>
            <a:r>
              <a:rPr lang="en-US" altLang="en-US" sz="2800"/>
              <a:t> and </a:t>
            </a:r>
            <a:r>
              <a:rPr lang="en-US" altLang="en-US" sz="2800" b="1" i="1">
                <a:solidFill>
                  <a:schemeClr val="accent1"/>
                </a:solidFill>
              </a:rPr>
              <a:t>velocity</a:t>
            </a:r>
            <a:r>
              <a:rPr lang="en-US" altLang="en-US" sz="2800"/>
              <a:t>?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800"/>
              <a:t>speed and </a:t>
            </a:r>
            <a:r>
              <a:rPr lang="en-US" altLang="en-US" sz="2800" b="1" i="1">
                <a:solidFill>
                  <a:schemeClr val="accent1"/>
                </a:solidFill>
              </a:rPr>
              <a:t>acceleration</a:t>
            </a:r>
            <a:r>
              <a:rPr lang="en-US" altLang="en-US" sz="2800"/>
              <a:t>?</a:t>
            </a:r>
            <a:endParaRPr lang="en-US" altLang="en-US" sz="2800">
              <a:latin typeface="Comic Sans MS" panose="030F0702030302020204" pitchFamily="66" charset="0"/>
            </a:endParaRPr>
          </a:p>
        </p:txBody>
      </p:sp>
      <p:pic>
        <p:nvPicPr>
          <p:cNvPr id="7172" name="Picture 2" descr="gri13903_02_CO.jpg">
            <a:extLst>
              <a:ext uri="{FF2B5EF4-FFF2-40B4-BE49-F238E27FC236}">
                <a16:creationId xmlns:a16="http://schemas.microsoft.com/office/drawing/2014/main" id="{B157C3CD-62CD-4C87-824C-1B1E33A6D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155825"/>
            <a:ext cx="5638800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52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50E57EF-41F2-413E-9BD2-559C8FB42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How does a dropped object behave?</a:t>
            </a:r>
          </a:p>
        </p:txBody>
      </p:sp>
      <p:sp>
        <p:nvSpPr>
          <p:cNvPr id="957443" name="Text Box 3">
            <a:extLst>
              <a:ext uri="{FF2B5EF4-FFF2-40B4-BE49-F238E27FC236}">
                <a16:creationId xmlns:a16="http://schemas.microsoft.com/office/drawing/2014/main" id="{A7C4FCD8-4A17-48BF-8983-097C360F2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0"/>
            <a:ext cx="39624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en-US" sz="2800"/>
              <a:t>Does the object accelerate, or is the speed constant?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en-US" sz="2800"/>
              <a:t>Do two objects behave differently if they have: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/>
              <a:t>different masses?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/>
              <a:t>different shapes?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0E0F4B3F-0967-4E32-8924-D2DA2F77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41575"/>
            <a:ext cx="49530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F72F51D-9B05-4D3E-9FC0-87BDBE2DA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Acceleration Due to Gravity</a:t>
            </a:r>
          </a:p>
        </p:txBody>
      </p:sp>
      <p:sp>
        <p:nvSpPr>
          <p:cNvPr id="852995" name="Rectangle 3">
            <a:extLst>
              <a:ext uri="{FF2B5EF4-FFF2-40B4-BE49-F238E27FC236}">
                <a16:creationId xmlns:a16="http://schemas.microsoft.com/office/drawing/2014/main" id="{36F6D6C1-6081-4630-9C0C-010E9581DB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Earth exerts a gravitational force on objects that is attractive (towards Earth’s surface).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Near Earth’s surface, this force produces a constant acceleration downward.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To measure this acceleration, we need to slow down the action.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Galileo was the first to accurately measure this </a:t>
            </a:r>
            <a:r>
              <a:rPr lang="en-US" altLang="en-US" sz="2400" b="1" i="1">
                <a:solidFill>
                  <a:schemeClr val="accent1"/>
                </a:solidFill>
              </a:rPr>
              <a:t>acceleration due to gravity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By rolling objects down an inclined plane, he slowed the motion enough to establish that the </a:t>
            </a:r>
            <a:r>
              <a:rPr lang="en-US" altLang="en-US" sz="2400" b="1" i="1">
                <a:solidFill>
                  <a:schemeClr val="accent1"/>
                </a:solidFill>
              </a:rPr>
              <a:t>gravitational acceleration</a:t>
            </a:r>
            <a:r>
              <a:rPr lang="en-US" altLang="en-US" sz="2400"/>
              <a:t> is uniform, or constant with time.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2" name="Rectangle 4">
            <a:extLst>
              <a:ext uri="{FF2B5EF4-FFF2-40B4-BE49-F238E27FC236}">
                <a16:creationId xmlns:a16="http://schemas.microsoft.com/office/drawing/2014/main" id="{9521C4E7-7CB9-4EF3-B172-CC7C6DDFBB5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304800"/>
            <a:ext cx="5181600" cy="6248400"/>
          </a:xfrm>
        </p:spPr>
        <p:txBody>
          <a:bodyPr/>
          <a:lstStyle/>
          <a:p>
            <a:pPr eaLnBrk="1" hangingPunct="1"/>
            <a:r>
              <a:rPr lang="en-US" altLang="en-US" sz="2800"/>
              <a:t>Flashes of a stroboscope illuminate a falling ball at equal time intervals.</a:t>
            </a:r>
          </a:p>
          <a:p>
            <a:pPr eaLnBrk="1" hangingPunct="1"/>
            <a:r>
              <a:rPr lang="en-US" altLang="en-US" sz="2800"/>
              <a:t>Distance covered in successive time intervals increases regularly.</a:t>
            </a:r>
          </a:p>
          <a:p>
            <a:pPr eaLnBrk="1" hangingPunct="1"/>
            <a:r>
              <a:rPr lang="en-US" altLang="en-US" sz="2800"/>
              <a:t>Since distance covered in equal time intervals is increasing, the velocity must be increasing.</a:t>
            </a:r>
          </a:p>
        </p:txBody>
      </p:sp>
      <p:pic>
        <p:nvPicPr>
          <p:cNvPr id="48131" name="Picture 5">
            <a:extLst>
              <a:ext uri="{FF2B5EF4-FFF2-40B4-BE49-F238E27FC236}">
                <a16:creationId xmlns:a16="http://schemas.microsoft.com/office/drawing/2014/main" id="{D2E3F3AA-18A9-416D-9D15-0F9C66FB2F60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738" y="152400"/>
            <a:ext cx="1695450" cy="6096000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9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9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>
            <a:extLst>
              <a:ext uri="{FF2B5EF4-FFF2-40B4-BE49-F238E27FC236}">
                <a16:creationId xmlns:a16="http://schemas.microsoft.com/office/drawing/2014/main" id="{92C06A45-038D-4C6A-84F9-DD39AE2843C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304800"/>
            <a:ext cx="5181600" cy="6248400"/>
          </a:xfrm>
        </p:spPr>
        <p:txBody>
          <a:bodyPr/>
          <a:lstStyle/>
          <a:p>
            <a:pPr eaLnBrk="1" hangingPunct="1"/>
            <a:r>
              <a:rPr lang="en-US" altLang="en-US" sz="2800"/>
              <a:t>Average velocity for a time interval is given by dividing the distance traveled in that time interval by the time of the interval.</a:t>
            </a:r>
          </a:p>
          <a:p>
            <a:pPr eaLnBrk="1" hangingPunct="1"/>
            <a:r>
              <a:rPr lang="en-US" altLang="en-US" sz="2800"/>
              <a:t>For example, between the 2</a:t>
            </a:r>
            <a:r>
              <a:rPr lang="en-US" altLang="en-US" sz="2800" baseline="30000"/>
              <a:t>nd</a:t>
            </a:r>
            <a:r>
              <a:rPr lang="en-US" altLang="en-US" sz="2800"/>
              <a:t> and 3</a:t>
            </a:r>
            <a:r>
              <a:rPr lang="en-US" altLang="en-US" sz="2800" baseline="30000"/>
              <a:t>rd</a:t>
            </a:r>
            <a:r>
              <a:rPr lang="en-US" altLang="en-US" sz="2800"/>
              <a:t> flashes, the ball travels a distance of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</a:t>
            </a:r>
            <a:r>
              <a:rPr lang="en-US" altLang="en-US" sz="2800">
                <a:solidFill>
                  <a:srgbClr val="FFBF8A"/>
                </a:solidFill>
              </a:rPr>
              <a:t>4.8 cm - 1.2 cm = 3.6 cm</a:t>
            </a:r>
            <a:r>
              <a:rPr lang="en-US" altLang="en-US" sz="2800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in a time of </a:t>
            </a:r>
            <a:r>
              <a:rPr lang="en-US" altLang="en-US" sz="2800">
                <a:solidFill>
                  <a:srgbClr val="FFBF8A"/>
                </a:solidFill>
              </a:rPr>
              <a:t>0.05 s</a:t>
            </a:r>
            <a:r>
              <a:rPr lang="en-US" altLang="en-US" sz="2800"/>
              <a:t>: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8B7DA39D-DA9D-4345-9349-AB13B9276E6E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738" y="152400"/>
            <a:ext cx="1695450" cy="6096000"/>
          </a:xfrm>
        </p:spPr>
      </p:pic>
      <p:graphicFrame>
        <p:nvGraphicFramePr>
          <p:cNvPr id="1025024" name="Object 0">
            <a:extLst>
              <a:ext uri="{FF2B5EF4-FFF2-40B4-BE49-F238E27FC236}">
                <a16:creationId xmlns:a16="http://schemas.microsoft.com/office/drawing/2014/main" id="{789BA89D-7221-4F54-AB96-4DE56F9FC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4648200"/>
          <a:ext cx="26765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Equation" r:id="rId5" imgW="1333500" imgH="368300" progId="Equation.3">
                  <p:embed/>
                </p:oleObj>
              </mc:Choice>
              <mc:Fallback>
                <p:oleObj name="Equation" r:id="rId5" imgW="1333500" imgH="368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648200"/>
                        <a:ext cx="2676525" cy="739775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0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0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0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500"/>
                                        <p:tgtEl>
                                          <p:spTgt spid="102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4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>
            <a:extLst>
              <a:ext uri="{FF2B5EF4-FFF2-40B4-BE49-F238E27FC236}">
                <a16:creationId xmlns:a16="http://schemas.microsoft.com/office/drawing/2014/main" id="{F667B3DB-6B7E-4A39-A2A5-2D715997658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304800"/>
            <a:ext cx="5181600" cy="6248400"/>
          </a:xfrm>
        </p:spPr>
        <p:txBody>
          <a:bodyPr/>
          <a:lstStyle/>
          <a:p>
            <a:pPr eaLnBrk="1" hangingPunct="1"/>
            <a:r>
              <a:rPr lang="en-US" altLang="en-US" sz="2800"/>
              <a:t>The velocity values steadily increase.</a:t>
            </a: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FFA3D903-DAE4-493D-9DB0-04C30E5E1DB6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738" y="152400"/>
            <a:ext cx="1695450" cy="6096000"/>
          </a:xfrm>
        </p:spPr>
      </p:pic>
      <p:graphicFrame>
        <p:nvGraphicFramePr>
          <p:cNvPr id="961693" name="Group 157">
            <a:extLst>
              <a:ext uri="{FF2B5EF4-FFF2-40B4-BE49-F238E27FC236}">
                <a16:creationId xmlns:a16="http://schemas.microsoft.com/office/drawing/2014/main" id="{52A70AC8-5F1F-4552-B26C-2294B3A2C7BB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57400"/>
          <a:ext cx="4800600" cy="329247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Position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Average velocity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1.2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4.8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124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19.7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174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30.6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218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0.30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268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31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0.35 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60.0 cm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-64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itchFamily="-64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itchFamily="-64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-64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320 cm/s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38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>
            <a:extLst>
              <a:ext uri="{FF2B5EF4-FFF2-40B4-BE49-F238E27FC236}">
                <a16:creationId xmlns:a16="http://schemas.microsoft.com/office/drawing/2014/main" id="{1FE42169-7615-4AB1-AB43-A964B13EEDD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304800"/>
            <a:ext cx="5181600" cy="6248400"/>
          </a:xfrm>
        </p:spPr>
        <p:txBody>
          <a:bodyPr/>
          <a:lstStyle/>
          <a:p>
            <a:pPr eaLnBrk="1" hangingPunct="1"/>
            <a:r>
              <a:rPr lang="en-US" altLang="en-US" sz="2800"/>
              <a:t>The velocity values steadily increase.</a:t>
            </a:r>
          </a:p>
          <a:p>
            <a:pPr lvl="1" eaLnBrk="1" hangingPunct="1"/>
            <a:r>
              <a:rPr lang="en-US" altLang="en-US" sz="2400"/>
              <a:t>Each point is plotted at the midpoint between the two times.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181990FD-9D82-4180-B2E1-F7024181F0D4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738" y="152400"/>
            <a:ext cx="1695450" cy="6096000"/>
          </a:xfrm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D44ACA93-5994-48DD-92CB-22FAE4B0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178050"/>
            <a:ext cx="504825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2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2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62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>
            <a:extLst>
              <a:ext uri="{FF2B5EF4-FFF2-40B4-BE49-F238E27FC236}">
                <a16:creationId xmlns:a16="http://schemas.microsoft.com/office/drawing/2014/main" id="{0B6EC975-E452-486C-B682-1BFA37CDBBF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304800"/>
            <a:ext cx="5181600" cy="6248400"/>
          </a:xfrm>
        </p:spPr>
        <p:txBody>
          <a:bodyPr/>
          <a:lstStyle/>
          <a:p>
            <a:pPr eaLnBrk="1" hangingPunct="1"/>
            <a:r>
              <a:rPr lang="en-US" altLang="en-US" sz="2800"/>
              <a:t>The slope of the line is constant.</a:t>
            </a:r>
          </a:p>
          <a:p>
            <a:pPr eaLnBrk="1" hangingPunct="1"/>
            <a:r>
              <a:rPr lang="en-US" altLang="en-US" sz="2800"/>
              <a:t>Thus, the acceleration is constant.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92C05B8A-5FA9-4F7F-B336-72B45C942BF5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738" y="152400"/>
            <a:ext cx="1695450" cy="6096000"/>
          </a:xfrm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13DEDC9E-BBF2-4AEF-9FBD-09BCB266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178050"/>
            <a:ext cx="504825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3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3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8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027">
            <a:extLst>
              <a:ext uri="{FF2B5EF4-FFF2-40B4-BE49-F238E27FC236}">
                <a16:creationId xmlns:a16="http://schemas.microsoft.com/office/drawing/2014/main" id="{2B05093A-7133-48F3-9A66-F2F0F8C91259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738" y="152400"/>
            <a:ext cx="1695450" cy="6096000"/>
          </a:xfrm>
        </p:spPr>
      </p:pic>
      <p:pic>
        <p:nvPicPr>
          <p:cNvPr id="58371" name="Picture 1028">
            <a:extLst>
              <a:ext uri="{FF2B5EF4-FFF2-40B4-BE49-F238E27FC236}">
                <a16:creationId xmlns:a16="http://schemas.microsoft.com/office/drawing/2014/main" id="{EE37D8E7-0507-46B8-956E-9E671003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178050"/>
            <a:ext cx="504825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66661" name="Object 1029">
            <a:extLst>
              <a:ext uri="{FF2B5EF4-FFF2-40B4-BE49-F238E27FC236}">
                <a16:creationId xmlns:a16="http://schemas.microsoft.com/office/drawing/2014/main" id="{D6950FC7-C3B7-4C03-A97E-47F657D299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228600"/>
          <a:ext cx="3595688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Equation" r:id="rId6" imgW="1790700" imgH="1308100" progId="Equation.3">
                  <p:embed/>
                </p:oleObj>
              </mc:Choice>
              <mc:Fallback>
                <p:oleObj name="Equation" r:id="rId6" imgW="1790700" imgH="13081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28600"/>
                        <a:ext cx="3595688" cy="2627313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96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195D4BD-33BB-421D-8967-70D1D354D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2530475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EFFF5D"/>
                </a:solidFill>
                <a:latin typeface="Comic Sans MS" panose="030F0702030302020204" pitchFamily="66" charset="0"/>
              </a:rPr>
              <a:t>The diagram shows the positions at 0.10-sec intervals of a ball moving left to right.  Is the ball accelerated?</a:t>
            </a:r>
            <a:endParaRPr lang="en-US" altLang="en-US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BCB6647-8BAC-410D-8B23-5EF6F768D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810000"/>
            <a:ext cx="7772400" cy="1524000"/>
          </a:xfrm>
        </p:spPr>
        <p:txBody>
          <a:bodyPr/>
          <a:lstStyle/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Yes.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No.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Unable to determine.</a:t>
            </a: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883716" name="Text Box 4">
            <a:extLst>
              <a:ext uri="{FF2B5EF4-FFF2-40B4-BE49-F238E27FC236}">
                <a16:creationId xmlns:a16="http://schemas.microsoft.com/office/drawing/2014/main" id="{AD712BA8-2494-4E31-A6EE-53566BF07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29200"/>
            <a:ext cx="8991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2"/>
            </a:pPr>
            <a:r>
              <a:rPr lang="en-US" altLang="en-US" sz="2400"/>
              <a:t>The ball moves an equal distance during each 0.10-sec interval, so the speed does not change.  Since the ball moves in a straight line at a constant speed, it is not accelerated.</a:t>
            </a:r>
          </a:p>
        </p:txBody>
      </p:sp>
      <p:pic>
        <p:nvPicPr>
          <p:cNvPr id="60421" name="Picture 6">
            <a:extLst>
              <a:ext uri="{FF2B5EF4-FFF2-40B4-BE49-F238E27FC236}">
                <a16:creationId xmlns:a16="http://schemas.microsoft.com/office/drawing/2014/main" id="{C6C58B08-8003-4051-B967-194CAC52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59088"/>
            <a:ext cx="67945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BC3B35C-9F7B-4A9C-8559-7E9EE10E6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How does a dropped object behave?</a:t>
            </a:r>
          </a:p>
        </p:txBody>
      </p:sp>
      <p:sp>
        <p:nvSpPr>
          <p:cNvPr id="968707" name="Text Box 3">
            <a:extLst>
              <a:ext uri="{FF2B5EF4-FFF2-40B4-BE49-F238E27FC236}">
                <a16:creationId xmlns:a16="http://schemas.microsoft.com/office/drawing/2014/main" id="{F0E3CA8A-387F-4AD6-8EDC-1102ACE8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1200"/>
            <a:ext cx="40386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en-US" altLang="en-US" sz="2800"/>
              <a:t>Do two objects behave differently if they have: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/>
              <a:t>different masses?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/>
              <a:t>different shapes?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en-US" sz="2800"/>
              <a:t>The feather falls more slowly than the brick.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en-US" sz="2800"/>
              <a:t>But what is the REAL reason?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en-US" sz="2800"/>
              <a:t>Air resistance!</a:t>
            </a:r>
          </a:p>
        </p:txBody>
      </p:sp>
      <p:pic>
        <p:nvPicPr>
          <p:cNvPr id="968709" name="Picture 5">
            <a:extLst>
              <a:ext uri="{FF2B5EF4-FFF2-40B4-BE49-F238E27FC236}">
                <a16:creationId xmlns:a16="http://schemas.microsoft.com/office/drawing/2014/main" id="{6634AA53-F34C-4596-8416-8ED34109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2349500"/>
            <a:ext cx="5168900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6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96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96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34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96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96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707" grpId="0" build="p" bldLvl="2" autoUpdateAnimBg="0"/>
      <p:bldP spid="968707" grpId="1" build="p" bldLvl="2"/>
      <p:bldP spid="968707" grpId="2" build="allAtOnce"/>
      <p:bldP spid="968707" grpId="3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53C7020-5ACA-4530-BAF0-43714D952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Speed</a:t>
            </a:r>
          </a:p>
        </p:txBody>
      </p:sp>
      <p:sp>
        <p:nvSpPr>
          <p:cNvPr id="755715" name="Rectangle 3">
            <a:extLst>
              <a:ext uri="{FF2B5EF4-FFF2-40B4-BE49-F238E27FC236}">
                <a16:creationId xmlns:a16="http://schemas.microsoft.com/office/drawing/2014/main" id="{425EE1BB-2141-4D8B-8804-E1248F336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</a:rPr>
              <a:t>Speed</a:t>
            </a:r>
            <a:r>
              <a:rPr lang="en-US" altLang="en-US"/>
              <a:t> is how fast an changes its location.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Speed is always some distance divided by some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The </a:t>
            </a:r>
            <a:r>
              <a:rPr lang="en-US" altLang="en-US" b="1" i="1">
                <a:solidFill>
                  <a:schemeClr val="accent1"/>
                </a:solidFill>
              </a:rPr>
              <a:t>units </a:t>
            </a:r>
            <a:r>
              <a:rPr lang="en-US" altLang="en-US"/>
              <a:t>of speed may be miles per hour, or meters per second, or kilometers per hour, or inches per minute, etc.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</a:rPr>
              <a:t>Average speed</a:t>
            </a:r>
            <a:r>
              <a:rPr lang="en-US" altLang="en-US"/>
              <a:t> is total distance divided by total time.</a:t>
            </a:r>
          </a:p>
        </p:txBody>
      </p:sp>
      <p:graphicFrame>
        <p:nvGraphicFramePr>
          <p:cNvPr id="755716" name="Object 4">
            <a:extLst>
              <a:ext uri="{FF2B5EF4-FFF2-40B4-BE49-F238E27FC236}">
                <a16:creationId xmlns:a16="http://schemas.microsoft.com/office/drawing/2014/main" id="{335EF6CD-0F22-44DB-B6C1-7D71352287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334000"/>
          <a:ext cx="51816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4" imgW="2197100" imgH="368300" progId="Equation.DSMT4">
                  <p:embed/>
                </p:oleObj>
              </mc:Choice>
              <mc:Fallback>
                <p:oleObj name="Equation" r:id="rId4" imgW="2197100" imgH="368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334000"/>
                        <a:ext cx="5181600" cy="868363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5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5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5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5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5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3F50C4D-4CB6-4F9B-B3E4-D11F37803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2075"/>
            <a:ext cx="7772400" cy="1431925"/>
          </a:xfrm>
        </p:spPr>
        <p:txBody>
          <a:bodyPr/>
          <a:lstStyle/>
          <a:p>
            <a:pPr eaLnBrk="1" hangingPunct="1"/>
            <a:r>
              <a:rPr lang="en-CA" altLang="en-US"/>
              <a:t>How does a dropped object behave?</a:t>
            </a:r>
          </a:p>
        </p:txBody>
      </p:sp>
      <p:pic>
        <p:nvPicPr>
          <p:cNvPr id="5" name="E43-CfukEgs">
            <a:extLst>
              <a:ext uri="{FF2B5EF4-FFF2-40B4-BE49-F238E27FC236}">
                <a16:creationId xmlns:a16="http://schemas.microsoft.com/office/drawing/2014/main" id="{EFF0F601-8554-44E2-A6FF-A8969EF6B8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87525"/>
            <a:ext cx="80660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7175EF16-5099-4D85-A711-EE6D8C055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Throwing a ball downward</a:t>
            </a:r>
          </a:p>
        </p:txBody>
      </p:sp>
      <p:sp>
        <p:nvSpPr>
          <p:cNvPr id="976899" name="Rectangle 3">
            <a:extLst>
              <a:ext uri="{FF2B5EF4-FFF2-40B4-BE49-F238E27FC236}">
                <a16:creationId xmlns:a16="http://schemas.microsoft.com/office/drawing/2014/main" id="{D8C00415-387D-4DA4-907B-3BF85772D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Let the ball be thrown downward instead of being dropped.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It will have a starting velocity different from zero.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It will reach the ground more rapidly.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It will have a larger velocity when it reaches the ground.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899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0BE9F17-A3C9-481E-AE76-ED8D7656C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Beyond Free Fall: Throwing a Ball Upward</a:t>
            </a:r>
          </a:p>
        </p:txBody>
      </p:sp>
      <p:sp>
        <p:nvSpPr>
          <p:cNvPr id="857091" name="Rectangle 3">
            <a:extLst>
              <a:ext uri="{FF2B5EF4-FFF2-40B4-BE49-F238E27FC236}">
                <a16:creationId xmlns:a16="http://schemas.microsoft.com/office/drawing/2014/main" id="{2A93FE4E-82DE-42EB-A6EB-B388F5101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5867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What if a ball is thrown upward?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Gravitational acceleration is always directed downward, toward the center of the Earth.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Here, the acceleration is in the opposite direction to the original upward velocity.</a:t>
            </a:r>
          </a:p>
        </p:txBody>
      </p:sp>
      <p:pic>
        <p:nvPicPr>
          <p:cNvPr id="68612" name="Picture 5">
            <a:extLst>
              <a:ext uri="{FF2B5EF4-FFF2-40B4-BE49-F238E27FC236}">
                <a16:creationId xmlns:a16="http://schemas.microsoft.com/office/drawing/2014/main" id="{443B5435-8606-4C4B-BE18-E41AB029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981200"/>
            <a:ext cx="31527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091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7" name="Rectangle 3">
            <a:extLst>
              <a:ext uri="{FF2B5EF4-FFF2-40B4-BE49-F238E27FC236}">
                <a16:creationId xmlns:a16="http://schemas.microsoft.com/office/drawing/2014/main" id="{5122823B-42F2-471E-A55D-6EBE38900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304800"/>
            <a:ext cx="5334000" cy="5943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Let the initial velocity be 20 m/s </a:t>
            </a:r>
            <a:r>
              <a:rPr lang="en-US" altLang="en-US" sz="2800" b="1" i="1">
                <a:solidFill>
                  <a:srgbClr val="FAA368"/>
                </a:solidFill>
              </a:rPr>
              <a:t>upward</a:t>
            </a:r>
            <a:r>
              <a:rPr lang="en-US" altLang="en-US" sz="28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immediately starts experiencing a </a:t>
            </a:r>
            <a:r>
              <a:rPr lang="en-US" altLang="en-US" sz="2400" b="1" i="1">
                <a:solidFill>
                  <a:srgbClr val="FAA368"/>
                </a:solidFill>
              </a:rPr>
              <a:t>downward</a:t>
            </a:r>
            <a:r>
              <a:rPr lang="en-US" altLang="en-US" sz="2400"/>
              <a:t> acceleration due to gravity, of approximately 10 m/s.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Every second, the velocity </a:t>
            </a:r>
            <a:r>
              <a:rPr lang="en-US" altLang="en-US" sz="2400" b="1" i="1">
                <a:solidFill>
                  <a:srgbClr val="FAA368"/>
                </a:solidFill>
              </a:rPr>
              <a:t>decreases</a:t>
            </a:r>
            <a:r>
              <a:rPr lang="en-US" altLang="en-US" sz="2400"/>
              <a:t> by 10 m/s.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After 2 s, the ball has reached its highest point.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Its velocity changes direction, from upward to downward, passing through a value of 0 m/s.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Now, the downward acceleration </a:t>
            </a:r>
            <a:r>
              <a:rPr lang="en-US" altLang="en-US" sz="2800" b="1" i="1">
                <a:solidFill>
                  <a:srgbClr val="FAA368"/>
                </a:solidFill>
              </a:rPr>
              <a:t>increases</a:t>
            </a:r>
            <a:r>
              <a:rPr lang="en-US" altLang="en-US" sz="2800"/>
              <a:t> the </a:t>
            </a:r>
            <a:r>
              <a:rPr lang="en-US" altLang="en-US" sz="2800" b="1" i="1">
                <a:solidFill>
                  <a:srgbClr val="FAA368"/>
                </a:solidFill>
              </a:rPr>
              <a:t>downward</a:t>
            </a:r>
            <a:r>
              <a:rPr lang="en-US" altLang="en-US" sz="2800"/>
              <a:t> velocity.</a:t>
            </a:r>
          </a:p>
        </p:txBody>
      </p:sp>
      <p:pic>
        <p:nvPicPr>
          <p:cNvPr id="70659" name="Picture 6">
            <a:extLst>
              <a:ext uri="{FF2B5EF4-FFF2-40B4-BE49-F238E27FC236}">
                <a16:creationId xmlns:a16="http://schemas.microsoft.com/office/drawing/2014/main" id="{4CCBD0BA-1AA3-4C45-879C-DF541433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304800"/>
            <a:ext cx="3135312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78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78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78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47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20974FC-A673-4C59-8700-FD9095ABC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Projectile Motion</a:t>
            </a:r>
          </a:p>
        </p:txBody>
      </p:sp>
      <p:sp>
        <p:nvSpPr>
          <p:cNvPr id="859139" name="Rectangle 3">
            <a:extLst>
              <a:ext uri="{FF2B5EF4-FFF2-40B4-BE49-F238E27FC236}">
                <a16:creationId xmlns:a16="http://schemas.microsoft.com/office/drawing/2014/main" id="{06211E9F-2CEB-48EE-A14B-1084ED2F7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path that a moving object follows is called its </a:t>
            </a:r>
            <a:r>
              <a:rPr lang="en-US" altLang="en-US" sz="2800" b="1" i="1">
                <a:solidFill>
                  <a:schemeClr val="accent1"/>
                </a:solidFill>
              </a:rPr>
              <a:t>trajectory</a:t>
            </a:r>
            <a:r>
              <a:rPr lang="en-US" altLang="en-US" sz="28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An object thrown horizontally is accelerated downward under the influence of gravity.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Gravitational acceleration is only vertical, not horizontal.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object’s horizontal velocity is unchanged, if we can neglect air resistance.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i="1">
                <a:solidFill>
                  <a:schemeClr val="accent1"/>
                </a:solidFill>
              </a:rPr>
              <a:t>Projectile motion</a:t>
            </a:r>
            <a:r>
              <a:rPr lang="en-US" altLang="en-US" sz="2800"/>
              <a:t> involves the trajectories and velocities of objects that have been launched, shot, or thrown.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39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5E688F3F-3CC5-4114-8CC5-701FE32C4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What does the trajectory look like?</a:t>
            </a:r>
          </a:p>
        </p:txBody>
      </p:sp>
      <p:sp>
        <p:nvSpPr>
          <p:cNvPr id="828419" name="Text Box 3">
            <a:extLst>
              <a:ext uri="{FF2B5EF4-FFF2-40B4-BE49-F238E27FC236}">
                <a16:creationId xmlns:a16="http://schemas.microsoft.com/office/drawing/2014/main" id="{23B73BEF-7B5C-4359-ACB9-340068FBC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91440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rgbClr val="FAA368"/>
                </a:solidFill>
              </a:rPr>
              <a:t>The acceleration of the horizontal motion is zero</a:t>
            </a:r>
            <a:r>
              <a:rPr lang="en-US" altLang="en-US" sz="2400"/>
              <a:t> (in the absence of air resistance).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The object moves with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constant horizontal velocity.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It travels equal horizontal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distances in equal time 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intervals.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rgbClr val="FAA368"/>
                </a:solidFill>
              </a:rPr>
              <a:t>The acceleration in the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AA368"/>
                </a:solidFill>
              </a:rPr>
              <a:t>vertical direction is constant.</a:t>
            </a:r>
            <a:endParaRPr lang="en-US" altLang="en-US" sz="2400"/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Its vertical velocity increases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downward just like the falling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ball.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In each successive time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interval, it falls a greater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distance than in the previous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  time interval.</a:t>
            </a:r>
          </a:p>
        </p:txBody>
      </p:sp>
      <p:pic>
        <p:nvPicPr>
          <p:cNvPr id="74756" name="Picture 7">
            <a:extLst>
              <a:ext uri="{FF2B5EF4-FFF2-40B4-BE49-F238E27FC236}">
                <a16:creationId xmlns:a16="http://schemas.microsoft.com/office/drawing/2014/main" id="{E82A6683-8F34-4E69-8542-1DAA0B8F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2057400"/>
            <a:ext cx="4911725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28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2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2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2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2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2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2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2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2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2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2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28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828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8284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8284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1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4">
            <a:extLst>
              <a:ext uri="{FF2B5EF4-FFF2-40B4-BE49-F238E27FC236}">
                <a16:creationId xmlns:a16="http://schemas.microsoft.com/office/drawing/2014/main" id="{3E576B40-9E79-4420-B8E2-1C334D12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2671763"/>
            <a:ext cx="4879975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5">
            <a:extLst>
              <a:ext uri="{FF2B5EF4-FFF2-40B4-BE49-F238E27FC236}">
                <a16:creationId xmlns:a16="http://schemas.microsoft.com/office/drawing/2014/main" id="{D1DE9368-F66C-4906-AF5C-958E96157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1920875"/>
          </a:xfrm>
          <a:noFill/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EFFF5D"/>
                </a:solidFill>
                <a:latin typeface="Comic Sans MS" panose="030F0702030302020204" pitchFamily="66" charset="0"/>
              </a:rPr>
              <a:t>Which of these three balls would hit the floor first if all three left the tabletop at the same time?</a:t>
            </a:r>
            <a:endParaRPr lang="en-US" altLang="en-US"/>
          </a:p>
        </p:txBody>
      </p:sp>
      <p:sp>
        <p:nvSpPr>
          <p:cNvPr id="76804" name="Rectangle 6">
            <a:extLst>
              <a:ext uri="{FF2B5EF4-FFF2-40B4-BE49-F238E27FC236}">
                <a16:creationId xmlns:a16="http://schemas.microsoft.com/office/drawing/2014/main" id="{7BA1AC08-55F2-472E-A241-A9A1FD465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9800"/>
            <a:ext cx="3886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1700">
                <a:latin typeface="Comic Sans MS" panose="030F0702030302020204" pitchFamily="66" charset="0"/>
              </a:rPr>
              <a:t>The ball with initial velocity </a:t>
            </a:r>
            <a:r>
              <a:rPr lang="en-US" altLang="en-US" sz="1700" i="1">
                <a:latin typeface="Helvetica" pitchFamily="2" charset="0"/>
              </a:rPr>
              <a:t>v</a:t>
            </a:r>
            <a:r>
              <a:rPr lang="en-US" altLang="en-US" sz="1700" baseline="-25000">
                <a:latin typeface="Helvetica" pitchFamily="2" charset="0"/>
              </a:rPr>
              <a:t>1</a:t>
            </a:r>
            <a:r>
              <a:rPr lang="en-US" altLang="en-US" sz="1700">
                <a:latin typeface="Comic Sans MS" panose="030F0702030302020204" pitchFamily="66" charset="0"/>
              </a:rPr>
              <a:t>.</a:t>
            </a: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1700">
                <a:latin typeface="Comic Sans MS" panose="030F0702030302020204" pitchFamily="66" charset="0"/>
              </a:rPr>
              <a:t>The ball with initial velocity </a:t>
            </a:r>
            <a:r>
              <a:rPr lang="en-US" altLang="en-US" sz="1700" i="1">
                <a:latin typeface="Helvetica" pitchFamily="2" charset="0"/>
              </a:rPr>
              <a:t>v</a:t>
            </a:r>
            <a:r>
              <a:rPr lang="en-US" altLang="en-US" sz="1700" baseline="-25000">
                <a:latin typeface="Helvetica" pitchFamily="2" charset="0"/>
              </a:rPr>
              <a:t>2</a:t>
            </a:r>
            <a:r>
              <a:rPr lang="en-US" altLang="en-US" sz="1700">
                <a:latin typeface="Comic Sans MS" panose="030F0702030302020204" pitchFamily="66" charset="0"/>
              </a:rPr>
              <a:t>.</a:t>
            </a: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1700">
                <a:latin typeface="Comic Sans MS" panose="030F0702030302020204" pitchFamily="66" charset="0"/>
              </a:rPr>
              <a:t>The ball with initial velocity </a:t>
            </a:r>
            <a:r>
              <a:rPr lang="en-US" altLang="en-US" sz="1700" i="1">
                <a:latin typeface="Helvetica" pitchFamily="2" charset="0"/>
              </a:rPr>
              <a:t>v</a:t>
            </a:r>
            <a:r>
              <a:rPr lang="en-US" altLang="en-US" sz="1700" baseline="-25000">
                <a:latin typeface="Helvetica" pitchFamily="2" charset="0"/>
              </a:rPr>
              <a:t>3</a:t>
            </a:r>
            <a:r>
              <a:rPr lang="en-US" altLang="en-US" sz="1700">
                <a:latin typeface="Comic Sans MS" panose="030F0702030302020204" pitchFamily="66" charset="0"/>
              </a:rPr>
              <a:t>.</a:t>
            </a: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1700">
                <a:latin typeface="Comic Sans MS" panose="030F0702030302020204" pitchFamily="66" charset="0"/>
              </a:rPr>
              <a:t>They would all hit at the same time.</a:t>
            </a:r>
            <a:endParaRPr lang="en-US" altLang="en-US" sz="1800" baseline="30000">
              <a:latin typeface="Comic Sans MS" panose="030F0702030302020204" pitchFamily="66" charset="0"/>
            </a:endParaRPr>
          </a:p>
        </p:txBody>
      </p:sp>
      <p:sp>
        <p:nvSpPr>
          <p:cNvPr id="999431" name="Text Box 7">
            <a:extLst>
              <a:ext uri="{FF2B5EF4-FFF2-40B4-BE49-F238E27FC236}">
                <a16:creationId xmlns:a16="http://schemas.microsoft.com/office/drawing/2014/main" id="{1AFE2320-ACB7-4BB1-9117-B2DA9B52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4038600"/>
            <a:ext cx="39624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4"/>
            </a:pPr>
            <a:r>
              <a:rPr lang="en-US" altLang="en-US" sz="2000"/>
              <a:t>Since all three balls undergo the same downward acceleration, and they all start with a vertical velocity of zero, they would all </a:t>
            </a:r>
            <a:r>
              <a:rPr lang="en-US" altLang="en-US" sz="2000" b="1" i="1">
                <a:solidFill>
                  <a:srgbClr val="FAA368"/>
                </a:solidFill>
              </a:rPr>
              <a:t>fall</a:t>
            </a:r>
            <a:r>
              <a:rPr lang="en-US" altLang="en-US" sz="2000"/>
              <a:t> the same distance in the same time!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9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94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C7B33243-AA84-4AAE-B7A3-EF82457F6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Hitting a Target</a:t>
            </a:r>
          </a:p>
        </p:txBody>
      </p:sp>
      <p:sp>
        <p:nvSpPr>
          <p:cNvPr id="1003523" name="Rectangle 3">
            <a:extLst>
              <a:ext uri="{FF2B5EF4-FFF2-40B4-BE49-F238E27FC236}">
                <a16:creationId xmlns:a16="http://schemas.microsoft.com/office/drawing/2014/main" id="{C2D2B574-B1FC-4E2E-80FB-F19C6E8BB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The trajectory depends on the initial velocity.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The trajectory depends on the launch angle.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D5753447-A1FC-4E03-9BF2-0776BB3F7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3886200"/>
            <a:ext cx="8148637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2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AD33524-3096-4142-8FFF-7A47FB81D5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Hitting a Target</a:t>
            </a:r>
          </a:p>
        </p:txBody>
      </p:sp>
      <p:sp>
        <p:nvSpPr>
          <p:cNvPr id="1005571" name="Rectangle 3">
            <a:extLst>
              <a:ext uri="{FF2B5EF4-FFF2-40B4-BE49-F238E27FC236}">
                <a16:creationId xmlns:a16="http://schemas.microsoft.com/office/drawing/2014/main" id="{20CABF6B-6332-499D-9C24-68DA3DF82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The greatest distance is achieved using an angle close to 45° if the effects of air resistance are negligible.</a:t>
            </a:r>
          </a:p>
        </p:txBody>
      </p:sp>
      <p:pic>
        <p:nvPicPr>
          <p:cNvPr id="80900" name="Picture 5">
            <a:extLst>
              <a:ext uri="{FF2B5EF4-FFF2-40B4-BE49-F238E27FC236}">
                <a16:creationId xmlns:a16="http://schemas.microsoft.com/office/drawing/2014/main" id="{DC0C5938-EAA0-4134-89A3-F110E02A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819400"/>
            <a:ext cx="6711950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1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3EBEDDC-691B-4133-859F-E600140DAA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2133600"/>
            <a:ext cx="72390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Newton’s Laws: Explaining Motion</a:t>
            </a:r>
            <a:endParaRPr lang="en-US" alt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7" name="Rectangle 1029">
            <a:extLst>
              <a:ext uri="{FF2B5EF4-FFF2-40B4-BE49-F238E27FC236}">
                <a16:creationId xmlns:a16="http://schemas.microsoft.com/office/drawing/2014/main" id="{71937629-835D-403D-A49E-4918107A7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334000"/>
            <a:ext cx="261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1"/>
                </a:solidFill>
                <a:latin typeface="Times New Roman" panose="02020603050405020304" pitchFamily="18" charset="0"/>
              </a:rPr>
              <a:t>Lecture PowerPoint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EBB6628-4423-4775-94F0-D5DC834ED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/>
            <a:r>
              <a:rPr lang="en-CA" altLang="en-US"/>
              <a:t>Average Speed</a:t>
            </a:r>
          </a:p>
        </p:txBody>
      </p:sp>
      <p:sp>
        <p:nvSpPr>
          <p:cNvPr id="697348" name="Text Box 4">
            <a:extLst>
              <a:ext uri="{FF2B5EF4-FFF2-40B4-BE49-F238E27FC236}">
                <a16:creationId xmlns:a16="http://schemas.microsoft.com/office/drawing/2014/main" id="{469C503C-1DC9-4031-8573-550FF3D33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3429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Kingman to Flagstaff: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120 mi </a:t>
            </a:r>
            <a:r>
              <a:rPr lang="en-US" altLang="en-US" sz="2400">
                <a:sym typeface="Symbol" panose="05050102010706020507" pitchFamily="18" charset="2"/>
              </a:rPr>
              <a:t> 2.4 hr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	       = 50.0 mph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Flagstaff to Phoenix: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140 mi  2.6 hr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	       = 53.8 mph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Total trip: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120 mi + 140 mi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		= 260 mi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2.4 hr + 2.6 hr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		= 5.0 hr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260 mi  5.0 hr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	       = 52.0 mph</a:t>
            </a:r>
          </a:p>
        </p:txBody>
      </p:sp>
      <p:pic>
        <p:nvPicPr>
          <p:cNvPr id="11268" name="Picture 2" descr="gri13903_02_02.jpg">
            <a:extLst>
              <a:ext uri="{FF2B5EF4-FFF2-40B4-BE49-F238E27FC236}">
                <a16:creationId xmlns:a16="http://schemas.microsoft.com/office/drawing/2014/main" id="{2B414316-0787-419D-84E6-30D825216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219200"/>
            <a:ext cx="5173663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9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7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7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7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7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7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73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7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7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73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7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97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73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3">
            <a:extLst>
              <a:ext uri="{FF2B5EF4-FFF2-40B4-BE49-F238E27FC236}">
                <a16:creationId xmlns:a16="http://schemas.microsoft.com/office/drawing/2014/main" id="{D5A87C1F-B686-4BC6-AD3B-70D226A43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6243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84995" name="Rectangle 4">
            <a:extLst>
              <a:ext uri="{FF2B5EF4-FFF2-40B4-BE49-F238E27FC236}">
                <a16:creationId xmlns:a16="http://schemas.microsoft.com/office/drawing/2014/main" id="{5D7F587A-4FEA-4561-98B0-FB0C1F3A7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1625"/>
            <a:ext cx="7772400" cy="76835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Sir Isaac Newton</a:t>
            </a:r>
          </a:p>
        </p:txBody>
      </p:sp>
      <p:pic>
        <p:nvPicPr>
          <p:cNvPr id="2" name="PCxP24qj2UQ">
            <a:extLst>
              <a:ext uri="{FF2B5EF4-FFF2-40B4-BE49-F238E27FC236}">
                <a16:creationId xmlns:a16="http://schemas.microsoft.com/office/drawing/2014/main" id="{746FECE4-AA86-467E-9BE5-5EB0E74A68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089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11C0A86E-7CE7-47B0-9D02-1FC9850C5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 Brief History</a:t>
            </a:r>
          </a:p>
        </p:txBody>
      </p:sp>
      <p:sp>
        <p:nvSpPr>
          <p:cNvPr id="852995" name="Rectangle 3">
            <a:extLst>
              <a:ext uri="{FF2B5EF4-FFF2-40B4-BE49-F238E27FC236}">
                <a16:creationId xmlns:a16="http://schemas.microsoft.com/office/drawing/2014/main" id="{8837FFB4-91F1-45C7-8783-6A8805A23B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Where do our ideas and theories about motion come from?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What roles were played by Aristotle, Galileo, and Newton?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5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94F5071E-7642-412E-92B0-2EF384F37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CA" altLang="en-US"/>
              <a:t>Aristotle’s View</a:t>
            </a:r>
          </a:p>
        </p:txBody>
      </p:sp>
      <p:sp>
        <p:nvSpPr>
          <p:cNvPr id="693252" name="Text Box 4">
            <a:extLst>
              <a:ext uri="{FF2B5EF4-FFF2-40B4-BE49-F238E27FC236}">
                <a16:creationId xmlns:a16="http://schemas.microsoft.com/office/drawing/2014/main" id="{E62E766E-B648-4722-B6D6-257364037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38400"/>
            <a:ext cx="2971800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en-US" sz="2800"/>
              <a:t>A force is needed to keep an object moving.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en-US" sz="2800"/>
              <a:t>Air rushing around a thrown object continues to push the object forward.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lang="en-US" altLang="en-US" sz="2800">
              <a:latin typeface="Comic Sans MS" panose="030F0702030302020204" pitchFamily="66" charset="0"/>
            </a:endParaRPr>
          </a:p>
        </p:txBody>
      </p:sp>
      <p:pic>
        <p:nvPicPr>
          <p:cNvPr id="89092" name="Picture 5">
            <a:extLst>
              <a:ext uri="{FF2B5EF4-FFF2-40B4-BE49-F238E27FC236}">
                <a16:creationId xmlns:a16="http://schemas.microsoft.com/office/drawing/2014/main" id="{89AAA523-67CC-4005-9518-C769E6C0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667000"/>
            <a:ext cx="5245100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52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899125ED-4550-4B27-8C1A-4F3445566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CA" altLang="en-US"/>
              <a:t>Galileo’s Contribution</a:t>
            </a:r>
          </a:p>
        </p:txBody>
      </p:sp>
      <p:sp>
        <p:nvSpPr>
          <p:cNvPr id="996357" name="Rectangle 5">
            <a:extLst>
              <a:ext uri="{FF2B5EF4-FFF2-40B4-BE49-F238E27FC236}">
                <a16:creationId xmlns:a16="http://schemas.microsoft.com/office/drawing/2014/main" id="{1761DF1F-034E-4FB8-BDD4-F5303889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/>
              <a:t>Galileo challenged Aristotle’s ideas that had been widely accepted for many centuries.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He argued that the natural tendency of a moving object is to continue moving.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No force is needed to keep an object moving.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This goes against what we seem to experience.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6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6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6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6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6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6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6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6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6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6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96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6357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C3748219-F020-47CD-91AF-1AFF276EC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CA" altLang="en-US"/>
              <a:t>Newton’s Contribution</a:t>
            </a:r>
          </a:p>
        </p:txBody>
      </p:sp>
      <p:sp>
        <p:nvSpPr>
          <p:cNvPr id="998405" name="Rectangle 5">
            <a:extLst>
              <a:ext uri="{FF2B5EF4-FFF2-40B4-BE49-F238E27FC236}">
                <a16:creationId xmlns:a16="http://schemas.microsoft.com/office/drawing/2014/main" id="{181B15D4-C379-4C05-A77F-5DE45D761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52600"/>
            <a:ext cx="5181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/>
              <a:t>Newton built on Galileo’s work, expanding it.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He developed a comprehensive theory of motion that replaced Aristotle’s ideas.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Newton’s theory is still widely used to explain ordinary motions.</a:t>
            </a:r>
          </a:p>
        </p:txBody>
      </p:sp>
      <p:pic>
        <p:nvPicPr>
          <p:cNvPr id="93188" name="Picture 6">
            <a:extLst>
              <a:ext uri="{FF2B5EF4-FFF2-40B4-BE49-F238E27FC236}">
                <a16:creationId xmlns:a16="http://schemas.microsoft.com/office/drawing/2014/main" id="{14CF4148-A7CA-496E-B1CD-C35396AA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8" y="1768475"/>
            <a:ext cx="3554412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8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8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8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8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8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8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8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8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8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5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1AE14487-3286-4B37-A642-595381E72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Newton’s First and Second Laws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731BB01-1C1A-443D-85F6-8EDFBB71B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How do forces affect the motion of an object?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What exactly do we mean by force?  Is there a difference between, say, force, energy, momentum, impulse?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What do Newton’s first and second laws of motion tell us, and how are they related to one another?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4">
            <a:extLst>
              <a:ext uri="{FF2B5EF4-FFF2-40B4-BE49-F238E27FC236}">
                <a16:creationId xmlns:a16="http://schemas.microsoft.com/office/drawing/2014/main" id="{1D8999C0-F904-4F5C-8967-A667DB0C8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Newton’s First Law of Motion</a:t>
            </a:r>
          </a:p>
        </p:txBody>
      </p:sp>
      <p:sp>
        <p:nvSpPr>
          <p:cNvPr id="723973" name="Text Box 5">
            <a:extLst>
              <a:ext uri="{FF2B5EF4-FFF2-40B4-BE49-F238E27FC236}">
                <a16:creationId xmlns:a16="http://schemas.microsoft.com/office/drawing/2014/main" id="{515830C7-DB0A-4606-96EE-865EA4D6B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28800"/>
            <a:ext cx="28956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An object remains at rest, or in uniform motion in a straight line, unless it is compelled to change by an externally imposed force.</a:t>
            </a:r>
          </a:p>
        </p:txBody>
      </p:sp>
      <p:sp>
        <p:nvSpPr>
          <p:cNvPr id="97284" name="Rectangle 6">
            <a:extLst>
              <a:ext uri="{FF2B5EF4-FFF2-40B4-BE49-F238E27FC236}">
                <a16:creationId xmlns:a16="http://schemas.microsoft.com/office/drawing/2014/main" id="{43D88E81-63E8-4E9C-86D2-CF6AEC9B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97285" name="Picture 7">
            <a:extLst>
              <a:ext uri="{FF2B5EF4-FFF2-40B4-BE49-F238E27FC236}">
                <a16:creationId xmlns:a16="http://schemas.microsoft.com/office/drawing/2014/main" id="{6BDE036D-16B4-4BBD-8F5C-DC99A8A9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219200"/>
            <a:ext cx="4418013" cy="497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2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7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17AC7B0A-B9AB-4DAE-8E62-10253749E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Newton’s Second Law of Motion</a:t>
            </a:r>
          </a:p>
        </p:txBody>
      </p:sp>
      <p:sp>
        <p:nvSpPr>
          <p:cNvPr id="1000451" name="Text Box 3">
            <a:extLst>
              <a:ext uri="{FF2B5EF4-FFF2-40B4-BE49-F238E27FC236}">
                <a16:creationId xmlns:a16="http://schemas.microsoft.com/office/drawing/2014/main" id="{E595B651-A4DD-4AEF-AB7B-E60C78B31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76400"/>
            <a:ext cx="37338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 i="1">
                <a:solidFill>
                  <a:srgbClr val="FFA6B5"/>
                </a:solidFill>
              </a:rPr>
              <a:t>acceleration</a:t>
            </a:r>
            <a:r>
              <a:rPr lang="en-US" altLang="en-US" sz="2400"/>
              <a:t> of an object is directly proportional to the magnitude of the imposed </a:t>
            </a:r>
            <a:r>
              <a:rPr lang="en-US" altLang="en-US" sz="2400" b="1" i="1">
                <a:solidFill>
                  <a:srgbClr val="FFA6B5"/>
                </a:solidFill>
              </a:rPr>
              <a:t>force</a:t>
            </a:r>
            <a:r>
              <a:rPr lang="en-US" altLang="en-US" sz="2400"/>
              <a:t> and inversely proportional to the </a:t>
            </a:r>
            <a:r>
              <a:rPr lang="en-US" altLang="en-US" sz="2400" b="1" i="1">
                <a:solidFill>
                  <a:srgbClr val="FFA6B5"/>
                </a:solidFill>
              </a:rPr>
              <a:t>mass</a:t>
            </a:r>
            <a:r>
              <a:rPr lang="en-US" altLang="en-US" sz="2400"/>
              <a:t> of the object.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The acceleration is the same direction as that of the imposed force.</a:t>
            </a:r>
          </a:p>
        </p:txBody>
      </p:sp>
      <p:sp>
        <p:nvSpPr>
          <p:cNvPr id="99332" name="Rectangle 4">
            <a:extLst>
              <a:ext uri="{FF2B5EF4-FFF2-40B4-BE49-F238E27FC236}">
                <a16:creationId xmlns:a16="http://schemas.microsoft.com/office/drawing/2014/main" id="{F2D94CCB-CE3F-48A4-B312-F1C0236FA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99333" name="Picture 6">
            <a:extLst>
              <a:ext uri="{FF2B5EF4-FFF2-40B4-BE49-F238E27FC236}">
                <a16:creationId xmlns:a16="http://schemas.microsoft.com/office/drawing/2014/main" id="{9E645D9A-E2A1-4D92-91CD-EB1E0EC5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1066800"/>
            <a:ext cx="4646613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00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0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45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89E6EE40-B01D-4ED3-AA4D-72C26AA6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Newton’s Second Law of Motion</a:t>
            </a:r>
          </a:p>
        </p:txBody>
      </p:sp>
      <p:sp>
        <p:nvSpPr>
          <p:cNvPr id="1002499" name="Text Box 3">
            <a:extLst>
              <a:ext uri="{FF2B5EF4-FFF2-40B4-BE49-F238E27FC236}">
                <a16:creationId xmlns:a16="http://schemas.microsoft.com/office/drawing/2014/main" id="{C310FC46-A099-4071-9DA8-5BB6676D4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76400"/>
            <a:ext cx="8763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800"/>
              <a:t>Note that a force is proportional to an object’s </a:t>
            </a:r>
            <a:r>
              <a:rPr lang="en-US" altLang="en-US" sz="2800" b="1" i="1"/>
              <a:t>acceleration</a:t>
            </a:r>
            <a:r>
              <a:rPr lang="en-US" altLang="en-US" sz="2800"/>
              <a:t>, not its velocity.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800"/>
              <a:t>We need some precise definitions of some commonly used terms: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This resistance to a change in motion is called </a:t>
            </a:r>
            <a:r>
              <a:rPr lang="en-US" altLang="en-US" sz="2400" b="1" i="1">
                <a:solidFill>
                  <a:schemeClr val="accent1"/>
                </a:solidFill>
              </a:rPr>
              <a:t>inertia</a:t>
            </a:r>
            <a:r>
              <a:rPr lang="en-US" altLang="en-US" sz="2400"/>
              <a:t>.</a:t>
            </a:r>
            <a:endParaRPr lang="en-US" altLang="en-US"/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The </a:t>
            </a:r>
            <a:r>
              <a:rPr lang="en-US" altLang="en-US" sz="2400" b="1" i="1">
                <a:solidFill>
                  <a:schemeClr val="accent1"/>
                </a:solidFill>
              </a:rPr>
              <a:t>mass</a:t>
            </a:r>
            <a:r>
              <a:rPr lang="en-US" altLang="en-US" sz="2400"/>
              <a:t> of an object is a quantity that tells us how much resistance (inertia) the object has to a change in its motion.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B8DFE921-7F83-4C6A-B9E5-74ED8AC2F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002503" name="Object 7">
            <a:extLst>
              <a:ext uri="{FF2B5EF4-FFF2-40B4-BE49-F238E27FC236}">
                <a16:creationId xmlns:a16="http://schemas.microsoft.com/office/drawing/2014/main" id="{BAFA9B18-121D-468D-B563-BBE774F36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800600"/>
          <a:ext cx="5691188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2" name="Equation" r:id="rId4" imgW="2413000" imgH="558800" progId="Equation.3">
                  <p:embed/>
                </p:oleObj>
              </mc:Choice>
              <mc:Fallback>
                <p:oleObj name="Equation" r:id="rId4" imgW="2413000" imgH="55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800600"/>
                        <a:ext cx="5691188" cy="1317625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0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0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00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00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02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2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2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49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3" name="Text Box 3">
            <a:extLst>
              <a:ext uri="{FF2B5EF4-FFF2-40B4-BE49-F238E27FC236}">
                <a16:creationId xmlns:a16="http://schemas.microsoft.com/office/drawing/2014/main" id="{3CD80507-2B7D-4866-9F29-4335984FF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09600"/>
            <a:ext cx="51816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800"/>
              <a:t>It is the total force or </a:t>
            </a:r>
            <a:r>
              <a:rPr lang="en-US" altLang="en-US" sz="2800" b="1" i="1">
                <a:solidFill>
                  <a:schemeClr val="accent1"/>
                </a:solidFill>
              </a:rPr>
              <a:t>net force</a:t>
            </a:r>
            <a:r>
              <a:rPr lang="en-US" altLang="en-US" sz="2800"/>
              <a:t> that determines an object’s acceleration.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800"/>
              <a:t>If there is more than one vector acting on an object, the forces are added together as vectors, taking into account their directions.</a:t>
            </a:r>
          </a:p>
        </p:txBody>
      </p:sp>
      <p:sp>
        <p:nvSpPr>
          <p:cNvPr id="103427" name="Rectangle 4">
            <a:extLst>
              <a:ext uri="{FF2B5EF4-FFF2-40B4-BE49-F238E27FC236}">
                <a16:creationId xmlns:a16="http://schemas.microsoft.com/office/drawing/2014/main" id="{D0BEBDD2-3D91-42DA-9E77-A366CBC6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03428" name="Picture 6">
            <a:extLst>
              <a:ext uri="{FF2B5EF4-FFF2-40B4-BE49-F238E27FC236}">
                <a16:creationId xmlns:a16="http://schemas.microsoft.com/office/drawing/2014/main" id="{53F85EB5-A50E-45BA-A9F4-6F344495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5029200"/>
            <a:ext cx="7227887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08647" name="Object 7">
            <a:extLst>
              <a:ext uri="{FF2B5EF4-FFF2-40B4-BE49-F238E27FC236}">
                <a16:creationId xmlns:a16="http://schemas.microsoft.com/office/drawing/2014/main" id="{55BF8362-DC5A-4E48-B436-82D3302C0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3850" y="228600"/>
          <a:ext cx="3740150" cy="446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0" name="Equation" r:id="rId5" imgW="1828800" imgH="2184400" progId="Equation.3">
                  <p:embed/>
                </p:oleObj>
              </mc:Choice>
              <mc:Fallback>
                <p:oleObj name="Equation" r:id="rId5" imgW="1828800" imgH="218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228600"/>
                        <a:ext cx="3740150" cy="4468813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8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0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86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69B6285-B6EB-4C2C-93DF-5FE4AD0C5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Speed (cont.)</a:t>
            </a:r>
          </a:p>
        </p:txBody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40B5D12F-9297-40CD-9F8B-7225A4878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 i="1">
                <a:solidFill>
                  <a:schemeClr val="accent1"/>
                </a:solidFill>
              </a:rPr>
              <a:t>Rate</a:t>
            </a:r>
            <a:r>
              <a:rPr lang="en-US" altLang="en-US" sz="2800"/>
              <a:t> is one quantity divided by another quantity.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For example: gallons per minute, pesos per dollar, points per game.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So average speed is the rate at which distance is covered over time.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i="1">
                <a:solidFill>
                  <a:schemeClr val="accent1"/>
                </a:solidFill>
              </a:rPr>
              <a:t>Instantaneous speed</a:t>
            </a:r>
            <a:r>
              <a:rPr lang="en-US" altLang="en-US" sz="2800"/>
              <a:t> is the speed at that precise instant in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is the rate at which distance is being covered at a given instant in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is found by calculating the average speed, over a short enough time that the speed does not change much.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6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6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6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6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59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977F348-4D72-43BD-A7DA-1BCA34198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1920875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EFFF5D"/>
                </a:solidFill>
                <a:latin typeface="Comic Sans MS" panose="030F0702030302020204" pitchFamily="66" charset="0"/>
              </a:rPr>
              <a:t>Two equal-magnitude horizontal forces act on a box.  Is the object accelerated horizontally?</a:t>
            </a:r>
            <a:endParaRPr lang="en-US" altLang="en-US"/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6B84C0E5-DD11-4396-9EE9-C6BCDCC16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362200"/>
            <a:ext cx="4419600" cy="1524000"/>
          </a:xfrm>
        </p:spPr>
        <p:txBody>
          <a:bodyPr/>
          <a:lstStyle/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Yes.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No.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You can’t tell from </a:t>
            </a:r>
          </a:p>
          <a:p>
            <a:pPr marL="609600" indent="-60960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Comic Sans MS" panose="030F0702030302020204" pitchFamily="66" charset="0"/>
              </a:rPr>
              <a:t>	this diagram.</a:t>
            </a: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836612" name="Text Box 4">
            <a:extLst>
              <a:ext uri="{FF2B5EF4-FFF2-40B4-BE49-F238E27FC236}">
                <a16:creationId xmlns:a16="http://schemas.microsoft.com/office/drawing/2014/main" id="{E34ABFEC-CE9F-406E-B81E-C15C55A36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09800"/>
            <a:ext cx="5486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2"/>
            </a:pPr>
            <a:r>
              <a:rPr lang="en-US" altLang="en-US" sz="2400"/>
              <a:t>Since the two forces are equal in size, and are in opposite directions, they cancel each other out and there is no acceleration.</a:t>
            </a:r>
          </a:p>
        </p:txBody>
      </p:sp>
      <p:pic>
        <p:nvPicPr>
          <p:cNvPr id="105477" name="Picture 7">
            <a:extLst>
              <a:ext uri="{FF2B5EF4-FFF2-40B4-BE49-F238E27FC236}">
                <a16:creationId xmlns:a16="http://schemas.microsoft.com/office/drawing/2014/main" id="{5C3992E8-ECAC-46B5-AB36-F36110C8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4267200"/>
            <a:ext cx="66468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6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EFE16C2-D1B2-4048-B188-7761F92A9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15888"/>
            <a:ext cx="9144000" cy="2771776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EFFF5D"/>
                </a:solidFill>
                <a:latin typeface="Comic Sans MS" panose="030F0702030302020204" pitchFamily="66" charset="0"/>
              </a:rPr>
              <a:t>Two equal forces act on an object in the directions shown.  If these are the only forces involved, will the object be accelerated?</a:t>
            </a:r>
            <a:endParaRPr lang="en-US" altLang="en-US"/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AF77190-DD2D-493D-85F6-766DE7BA2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743200"/>
            <a:ext cx="7772400" cy="16002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Yes.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No.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It is impossible to determine </a:t>
            </a:r>
          </a:p>
          <a:p>
            <a:pPr marL="609600" indent="-60960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>
                <a:latin typeface="Comic Sans MS" panose="030F0702030302020204" pitchFamily="66" charset="0"/>
              </a:rPr>
              <a:t>	from this figure.</a:t>
            </a:r>
          </a:p>
        </p:txBody>
      </p:sp>
      <p:sp>
        <p:nvSpPr>
          <p:cNvPr id="848900" name="Text Box 4">
            <a:extLst>
              <a:ext uri="{FF2B5EF4-FFF2-40B4-BE49-F238E27FC236}">
                <a16:creationId xmlns:a16="http://schemas.microsoft.com/office/drawing/2014/main" id="{228EBE30-6AAB-41CB-A9E8-33E0C372F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19600"/>
            <a:ext cx="5334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/>
              <a:t>The vector sum of the two forces results in a force directed toward the upper right corner.  The object will be accelerated toward the upper right corner.</a:t>
            </a:r>
            <a:endParaRPr lang="en-US" altLang="en-US" sz="2400"/>
          </a:p>
        </p:txBody>
      </p:sp>
      <p:pic>
        <p:nvPicPr>
          <p:cNvPr id="107525" name="Picture 7">
            <a:extLst>
              <a:ext uri="{FF2B5EF4-FFF2-40B4-BE49-F238E27FC236}">
                <a16:creationId xmlns:a16="http://schemas.microsoft.com/office/drawing/2014/main" id="{7FE56FFD-A949-4498-B08A-A9D0AAE1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3200400"/>
            <a:ext cx="356711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8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4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0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1DD7AD2-4C06-4934-9C6A-27CDA7A6DF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20875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EFFF5D"/>
                </a:solidFill>
                <a:latin typeface="Comic Sans MS" panose="030F0702030302020204" pitchFamily="66" charset="0"/>
              </a:rPr>
              <a:t>A 4-kg block is acted on by three horizontal forces.  What is the net horizontal force acting on the block?</a:t>
            </a:r>
            <a:endParaRPr lang="en-US" altLang="en-US"/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F73F8CC3-C9EA-4BDB-80DB-08743C9AC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3429000" cy="2057400"/>
          </a:xfrm>
        </p:spPr>
        <p:txBody>
          <a:bodyPr/>
          <a:lstStyle/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10 N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20 N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25 N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30 N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40 N</a:t>
            </a:r>
          </a:p>
        </p:txBody>
      </p:sp>
      <p:sp>
        <p:nvSpPr>
          <p:cNvPr id="971780" name="Text Box 4">
            <a:extLst>
              <a:ext uri="{FF2B5EF4-FFF2-40B4-BE49-F238E27FC236}">
                <a16:creationId xmlns:a16="http://schemas.microsoft.com/office/drawing/2014/main" id="{EE9FD4D1-9C65-467D-9925-1BC61F7C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057400"/>
            <a:ext cx="5105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2"/>
            </a:pPr>
            <a:r>
              <a:rPr lang="en-US" altLang="en-US" sz="2400"/>
              <a:t>The net horizontal force is: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solidFill>
                  <a:srgbClr val="FFBF8A"/>
                </a:solidFill>
              </a:rPr>
              <a:t>5 N + 25 N - 10 N = 20 N</a:t>
            </a:r>
            <a:r>
              <a:rPr lang="en-US" altLang="en-US" sz="2400"/>
              <a:t> directed to the right.  </a:t>
            </a:r>
          </a:p>
        </p:txBody>
      </p:sp>
      <p:pic>
        <p:nvPicPr>
          <p:cNvPr id="109573" name="Picture 6">
            <a:extLst>
              <a:ext uri="{FF2B5EF4-FFF2-40B4-BE49-F238E27FC236}">
                <a16:creationId xmlns:a16="http://schemas.microsoft.com/office/drawing/2014/main" id="{B15C0EF4-3642-43B4-9A10-72DA110B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4075113"/>
            <a:ext cx="6310312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8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40C8F3D7-5D8C-41D5-830B-A88BF84D0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Mass and Weight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0B53C297-2DC0-4EC8-B55D-1C17CD5EB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What exactly </a:t>
            </a:r>
            <a:r>
              <a:rPr lang="en-US" altLang="en-US" b="1" i="1"/>
              <a:t>is</a:t>
            </a:r>
            <a:r>
              <a:rPr lang="en-US" altLang="en-US"/>
              <a:t> mass?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Is there a difference between mass and weight?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/>
              <a:t>If something is weightless in space, does it still have mass?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16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>
            <a:extLst>
              <a:ext uri="{FF2B5EF4-FFF2-40B4-BE49-F238E27FC236}">
                <a16:creationId xmlns:a16="http://schemas.microsoft.com/office/drawing/2014/main" id="{B34C745B-2CFB-48C3-866A-D1FD82052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Mass, Weight, and Inertia</a:t>
            </a:r>
          </a:p>
        </p:txBody>
      </p:sp>
      <p:sp>
        <p:nvSpPr>
          <p:cNvPr id="1004547" name="Text Box 3">
            <a:extLst>
              <a:ext uri="{FF2B5EF4-FFF2-40B4-BE49-F238E27FC236}">
                <a16:creationId xmlns:a16="http://schemas.microsoft.com/office/drawing/2014/main" id="{11141E0E-A7F7-4515-813D-46162EB72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57400"/>
            <a:ext cx="32766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A much larger force is required to produce the same acceleration for the larger mass.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 i="1">
                <a:solidFill>
                  <a:schemeClr val="accent1"/>
                </a:solidFill>
              </a:rPr>
              <a:t>Inertia</a:t>
            </a:r>
            <a:r>
              <a:rPr lang="en-US" altLang="en-US" sz="2400"/>
              <a:t> is an object’s resistance to a change in its motion.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 i="1">
                <a:solidFill>
                  <a:schemeClr val="accent1"/>
                </a:solidFill>
              </a:rPr>
              <a:t>Mass</a:t>
            </a:r>
            <a:r>
              <a:rPr lang="en-US" altLang="en-US" sz="2400"/>
              <a:t> is a measure of an object’s inertia.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The units of mass are kilograms (</a:t>
            </a:r>
            <a:r>
              <a:rPr lang="en-US" altLang="en-US" sz="2400">
                <a:solidFill>
                  <a:srgbClr val="FFBF8A"/>
                </a:solidFill>
              </a:rPr>
              <a:t>kg</a:t>
            </a:r>
            <a:r>
              <a:rPr lang="en-US" altLang="en-US" sz="2400"/>
              <a:t>).</a:t>
            </a:r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3C0108EF-8527-4207-8872-9262D7730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13669" name="Picture 6">
            <a:extLst>
              <a:ext uri="{FF2B5EF4-FFF2-40B4-BE49-F238E27FC236}">
                <a16:creationId xmlns:a16="http://schemas.microsoft.com/office/drawing/2014/main" id="{E7CCBB56-E611-4F28-9831-B91024FA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2133600"/>
            <a:ext cx="502126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>
            <a:extLst>
              <a:ext uri="{FF2B5EF4-FFF2-40B4-BE49-F238E27FC236}">
                <a16:creationId xmlns:a16="http://schemas.microsoft.com/office/drawing/2014/main" id="{EC7AA36B-AE17-4777-879F-82022F8F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Mass, Weight, and Inertia</a:t>
            </a:r>
          </a:p>
        </p:txBody>
      </p:sp>
      <p:sp>
        <p:nvSpPr>
          <p:cNvPr id="1010691" name="Text Box 3">
            <a:extLst>
              <a:ext uri="{FF2B5EF4-FFF2-40B4-BE49-F238E27FC236}">
                <a16:creationId xmlns:a16="http://schemas.microsoft.com/office/drawing/2014/main" id="{30CB07BE-C655-4864-A087-71A8F283B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57400"/>
            <a:ext cx="32766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An object’s </a:t>
            </a:r>
            <a:r>
              <a:rPr lang="en-US" altLang="en-US" sz="2400" b="1" i="1">
                <a:solidFill>
                  <a:schemeClr val="accent1"/>
                </a:solidFill>
              </a:rPr>
              <a:t>weight</a:t>
            </a:r>
            <a:r>
              <a:rPr lang="en-US" altLang="en-US" sz="2400"/>
              <a:t> is the </a:t>
            </a:r>
            <a:r>
              <a:rPr lang="en-US" altLang="en-US" sz="2400">
                <a:solidFill>
                  <a:schemeClr val="accent1"/>
                </a:solidFill>
              </a:rPr>
              <a:t>gravitational force</a:t>
            </a:r>
            <a:r>
              <a:rPr lang="en-US" altLang="en-US" sz="2400"/>
              <a:t> acting on the object.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 i="1">
                <a:solidFill>
                  <a:schemeClr val="accent1"/>
                </a:solidFill>
              </a:rPr>
              <a:t>Weight</a:t>
            </a:r>
            <a:r>
              <a:rPr lang="en-US" altLang="en-US" sz="2400"/>
              <a:t> is a force, measured in units of newtons (</a:t>
            </a:r>
            <a:r>
              <a:rPr lang="en-US" altLang="en-US" sz="2400">
                <a:solidFill>
                  <a:srgbClr val="FFBF8A"/>
                </a:solidFill>
              </a:rPr>
              <a:t>N</a:t>
            </a:r>
            <a:r>
              <a:rPr lang="en-US" altLang="en-US" sz="2400"/>
              <a:t>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In the absence of gravity, an object has no </a:t>
            </a:r>
            <a:r>
              <a:rPr lang="en-US" altLang="en-US" sz="2400">
                <a:solidFill>
                  <a:schemeClr val="accent1"/>
                </a:solidFill>
              </a:rPr>
              <a:t>weight</a:t>
            </a:r>
            <a:r>
              <a:rPr lang="en-US" altLang="en-US" sz="2400"/>
              <a:t> but still has the same </a:t>
            </a:r>
            <a:r>
              <a:rPr lang="en-US" altLang="en-US" sz="2400">
                <a:solidFill>
                  <a:schemeClr val="accent1"/>
                </a:solidFill>
              </a:rPr>
              <a:t>mass</a:t>
            </a:r>
            <a:r>
              <a:rPr lang="en-US" altLang="en-US" sz="2400"/>
              <a:t>.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4ECCFEDD-06B5-4A3F-8BF4-CE7BC015A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15717" name="Picture 6">
            <a:extLst>
              <a:ext uri="{FF2B5EF4-FFF2-40B4-BE49-F238E27FC236}">
                <a16:creationId xmlns:a16="http://schemas.microsoft.com/office/drawing/2014/main" id="{FF0AC307-AB74-42B7-8116-F2A65EC3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166938"/>
            <a:ext cx="5410200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69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>
            <a:extLst>
              <a:ext uri="{FF2B5EF4-FFF2-40B4-BE49-F238E27FC236}">
                <a16:creationId xmlns:a16="http://schemas.microsoft.com/office/drawing/2014/main" id="{0FE758D6-39EC-4EB6-BDC2-331F4CA9F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EFFF5D"/>
                </a:solidFill>
              </a:rPr>
              <a:t>Mass, Weight, and Inertia</a:t>
            </a:r>
          </a:p>
        </p:txBody>
      </p:sp>
      <p:sp>
        <p:nvSpPr>
          <p:cNvPr id="1012739" name="Text Box 3">
            <a:extLst>
              <a:ext uri="{FF2B5EF4-FFF2-40B4-BE49-F238E27FC236}">
                <a16:creationId xmlns:a16="http://schemas.microsoft.com/office/drawing/2014/main" id="{BFF9C239-57B5-405E-B43B-504F5AEA4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57400"/>
            <a:ext cx="44196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Objects of different mass experience the same gravitational acceleration on Earth:         </a:t>
            </a:r>
            <a:r>
              <a:rPr lang="en-US" altLang="en-US" sz="2400">
                <a:solidFill>
                  <a:srgbClr val="FA40CA"/>
                </a:solidFill>
              </a:rPr>
              <a:t>  g = 9.8 m/s</a:t>
            </a:r>
            <a:r>
              <a:rPr lang="en-US" altLang="en-US" sz="2400" baseline="30000">
                <a:solidFill>
                  <a:srgbClr val="FA40CA"/>
                </a:solidFill>
              </a:rPr>
              <a:t>2</a:t>
            </a:r>
            <a:endParaRPr lang="en-US" altLang="en-US" sz="2400">
              <a:solidFill>
                <a:srgbClr val="FA40CA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By Newton’s 2</a:t>
            </a:r>
            <a:r>
              <a:rPr lang="en-US" altLang="en-US" sz="2400" baseline="30000"/>
              <a:t>nd</a:t>
            </a:r>
            <a:r>
              <a:rPr lang="en-US" altLang="en-US" sz="2400"/>
              <a:t> Law, </a:t>
            </a:r>
            <a:r>
              <a:rPr lang="en-US" altLang="en-US" sz="2400" b="1"/>
              <a:t>F = ma</a:t>
            </a:r>
            <a:r>
              <a:rPr lang="en-US" altLang="en-US" sz="2400"/>
              <a:t>, the weight is </a:t>
            </a:r>
            <a:r>
              <a:rPr lang="en-US" altLang="en-US" sz="2400" b="1">
                <a:solidFill>
                  <a:srgbClr val="FA40CA"/>
                </a:solidFill>
              </a:rPr>
              <a:t>W = mg</a:t>
            </a:r>
            <a:r>
              <a:rPr lang="en-US" altLang="en-US" sz="2400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Different gravitational forces (weights) act on falling objects of different masses, but the objects have the same acceleration.</a:t>
            </a:r>
          </a:p>
        </p:txBody>
      </p:sp>
      <p:sp>
        <p:nvSpPr>
          <p:cNvPr id="117764" name="Rectangle 4">
            <a:extLst>
              <a:ext uri="{FF2B5EF4-FFF2-40B4-BE49-F238E27FC236}">
                <a16:creationId xmlns:a16="http://schemas.microsoft.com/office/drawing/2014/main" id="{5CD9C27B-03E1-4593-B38D-3648E72A3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17765" name="Picture 6">
            <a:extLst>
              <a:ext uri="{FF2B5EF4-FFF2-40B4-BE49-F238E27FC236}">
                <a16:creationId xmlns:a16="http://schemas.microsoft.com/office/drawing/2014/main" id="{0E744A17-513C-40FF-9236-40262B6D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133600"/>
            <a:ext cx="4097338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73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CECBAED-4806-45ED-A053-AEB0796AE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Newton’s Third Law</a:t>
            </a:r>
          </a:p>
        </p:txBody>
      </p:sp>
      <p:sp>
        <p:nvSpPr>
          <p:cNvPr id="990211" name="Rectangle 3">
            <a:extLst>
              <a:ext uri="{FF2B5EF4-FFF2-40B4-BE49-F238E27FC236}">
                <a16:creationId xmlns:a16="http://schemas.microsoft.com/office/drawing/2014/main" id="{A2EE97BF-BEB7-49F6-AC28-74B9B9EF6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Where do forces come from?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If we push on an object like a chair, does the chair also push back on us?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If objects do push back, who experiences the greater push, us or the chair?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Does our answer change if we are pushing against a wall?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How does Newton’s third law of motion help us to define force, and how is it applied?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0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0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0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0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9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9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9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9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211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>
            <a:extLst>
              <a:ext uri="{FF2B5EF4-FFF2-40B4-BE49-F238E27FC236}">
                <a16:creationId xmlns:a16="http://schemas.microsoft.com/office/drawing/2014/main" id="{C761408C-0D70-4B31-95B2-A0B1446E7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EFFF5D"/>
                </a:solidFill>
                <a:latin typeface="Comic Sans MS" panose="030F0702030302020204" pitchFamily="66" charset="0"/>
              </a:rPr>
              <a:t>Newton’s Third Law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i="1">
                <a:solidFill>
                  <a:srgbClr val="EFFF5D"/>
                </a:solidFill>
                <a:latin typeface="Comic Sans MS" panose="030F0702030302020204" pitchFamily="66" charset="0"/>
              </a:rPr>
              <a:t>(“action/reaction”)</a:t>
            </a:r>
          </a:p>
        </p:txBody>
      </p:sp>
      <p:sp>
        <p:nvSpPr>
          <p:cNvPr id="1014787" name="Text Box 3">
            <a:extLst>
              <a:ext uri="{FF2B5EF4-FFF2-40B4-BE49-F238E27FC236}">
                <a16:creationId xmlns:a16="http://schemas.microsoft.com/office/drawing/2014/main" id="{83505236-3602-4972-A7C1-838036CB6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09800"/>
            <a:ext cx="37338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3600">
                <a:latin typeface="Comic Sans MS" panose="030F0702030302020204" pitchFamily="66" charset="0"/>
              </a:rPr>
              <a:t>For every action </a:t>
            </a:r>
            <a:r>
              <a:rPr lang="en-US" altLang="en-US" sz="3600" i="1">
                <a:solidFill>
                  <a:srgbClr val="FFBF8A"/>
                </a:solidFill>
                <a:latin typeface="Comic Sans MS" panose="030F0702030302020204" pitchFamily="66" charset="0"/>
              </a:rPr>
              <a:t>(force),</a:t>
            </a:r>
            <a:r>
              <a:rPr lang="en-US" altLang="en-US" sz="3600">
                <a:latin typeface="Comic Sans MS" panose="030F0702030302020204" pitchFamily="66" charset="0"/>
              </a:rPr>
              <a:t> 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3600">
                <a:latin typeface="Comic Sans MS" panose="030F0702030302020204" pitchFamily="66" charset="0"/>
              </a:rPr>
              <a:t>there is an equal but opposite reaction 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3600" i="1">
                <a:solidFill>
                  <a:srgbClr val="FFBF8A"/>
                </a:solidFill>
                <a:latin typeface="Comic Sans MS" panose="030F0702030302020204" pitchFamily="66" charset="0"/>
              </a:rPr>
              <a:t>(force).</a:t>
            </a:r>
            <a:endParaRPr lang="en-US" altLang="en-US" sz="3600">
              <a:latin typeface="Comic Sans MS" panose="030F0702030302020204" pitchFamily="66" charset="0"/>
            </a:endParaRPr>
          </a:p>
        </p:txBody>
      </p:sp>
      <p:sp>
        <p:nvSpPr>
          <p:cNvPr id="121860" name="Rectangle 4">
            <a:extLst>
              <a:ext uri="{FF2B5EF4-FFF2-40B4-BE49-F238E27FC236}">
                <a16:creationId xmlns:a16="http://schemas.microsoft.com/office/drawing/2014/main" id="{A69B2D74-FE60-48C6-A52D-662A08AF5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2017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21861" name="Picture 6">
            <a:extLst>
              <a:ext uri="{FF2B5EF4-FFF2-40B4-BE49-F238E27FC236}">
                <a16:creationId xmlns:a16="http://schemas.microsoft.com/office/drawing/2014/main" id="{82238E1B-8069-4989-9427-B05952F9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9800"/>
            <a:ext cx="4560887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1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4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78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>
            <a:extLst>
              <a:ext uri="{FF2B5EF4-FFF2-40B4-BE49-F238E27FC236}">
                <a16:creationId xmlns:a16="http://schemas.microsoft.com/office/drawing/2014/main" id="{26B0A830-F073-4D34-B195-460679920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EFFF5D"/>
                </a:solidFill>
              </a:rPr>
              <a:t>It is important to identify the forces acting on an object.  </a:t>
            </a:r>
            <a:endParaRPr lang="en-US" altLang="en-US" sz="2400">
              <a:solidFill>
                <a:srgbClr val="EFFF5D"/>
              </a:solidFill>
            </a:endParaRPr>
          </a:p>
        </p:txBody>
      </p:sp>
      <p:sp>
        <p:nvSpPr>
          <p:cNvPr id="816131" name="Text Box 3">
            <a:extLst>
              <a:ext uri="{FF2B5EF4-FFF2-40B4-BE49-F238E27FC236}">
                <a16:creationId xmlns:a16="http://schemas.microsoft.com/office/drawing/2014/main" id="{99725C0F-4A7E-4E18-B5B7-4A8B14E70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05000"/>
            <a:ext cx="3063875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The forces acting on the book are </a:t>
            </a:r>
            <a:r>
              <a:rPr lang="en-US" altLang="en-US" sz="2400" b="1">
                <a:solidFill>
                  <a:srgbClr val="FAA368"/>
                </a:solidFill>
              </a:rPr>
              <a:t>W</a:t>
            </a:r>
            <a:r>
              <a:rPr lang="en-US" altLang="en-US" sz="2400"/>
              <a:t> (gravitational force from Earth) and </a:t>
            </a:r>
            <a:r>
              <a:rPr lang="en-US" altLang="en-US" sz="2400" b="1">
                <a:solidFill>
                  <a:srgbClr val="FAA368"/>
                </a:solidFill>
              </a:rPr>
              <a:t>N</a:t>
            </a:r>
            <a:r>
              <a:rPr lang="en-US" altLang="en-US" sz="2400"/>
              <a:t> (normal force from table).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 i="1">
                <a:solidFill>
                  <a:schemeClr val="accent1"/>
                </a:solidFill>
              </a:rPr>
              <a:t>Normal force</a:t>
            </a:r>
            <a:r>
              <a:rPr lang="en-US" altLang="en-US" sz="2400"/>
              <a:t> refers to the perpendicular force a surface exerts on an object.</a:t>
            </a:r>
          </a:p>
        </p:txBody>
      </p:sp>
      <p:pic>
        <p:nvPicPr>
          <p:cNvPr id="123908" name="Picture 6">
            <a:extLst>
              <a:ext uri="{FF2B5EF4-FFF2-40B4-BE49-F238E27FC236}">
                <a16:creationId xmlns:a16="http://schemas.microsoft.com/office/drawing/2014/main" id="{3BA4BE87-35C6-4E57-A837-E31E2E52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944688"/>
            <a:ext cx="5800725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gri13903_02_03.jpg">
            <a:extLst>
              <a:ext uri="{FF2B5EF4-FFF2-40B4-BE49-F238E27FC236}">
                <a16:creationId xmlns:a16="http://schemas.microsoft.com/office/drawing/2014/main" id="{A1429919-8B41-40BE-96C5-F52563996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905000"/>
            <a:ext cx="5381625" cy="423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>
            <a:extLst>
              <a:ext uri="{FF2B5EF4-FFF2-40B4-BE49-F238E27FC236}">
                <a16:creationId xmlns:a16="http://schemas.microsoft.com/office/drawing/2014/main" id="{923B0DBF-3089-48E0-A7C9-F557C5D11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/>
          <a:lstStyle/>
          <a:p>
            <a:pPr eaLnBrk="1" hangingPunct="1"/>
            <a:r>
              <a:rPr lang="en-CA" altLang="en-US"/>
              <a:t>Instantaneous Speed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323B6341-D22E-41D8-8429-DE2A8C6C6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38400"/>
            <a:ext cx="26828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omic Sans MS" panose="030F0702030302020204" pitchFamily="66" charset="0"/>
              </a:rPr>
              <a:t>The speedometer tells us how fast we are going at a given instant in time.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>
            <a:extLst>
              <a:ext uri="{FF2B5EF4-FFF2-40B4-BE49-F238E27FC236}">
                <a16:creationId xmlns:a16="http://schemas.microsoft.com/office/drawing/2014/main" id="{12F79E72-4FDD-4683-8716-E3414371B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"/>
            <a:ext cx="883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EFFF5D"/>
                </a:solidFill>
              </a:rPr>
              <a:t>Does a sky diver continue to accelerate?</a:t>
            </a:r>
            <a:endParaRPr lang="en-US" altLang="en-US" sz="2400">
              <a:solidFill>
                <a:srgbClr val="EFFF5D"/>
              </a:solidFill>
            </a:endParaRPr>
          </a:p>
        </p:txBody>
      </p:sp>
      <p:sp>
        <p:nvSpPr>
          <p:cNvPr id="1031171" name="Text Box 3">
            <a:extLst>
              <a:ext uri="{FF2B5EF4-FFF2-40B4-BE49-F238E27FC236}">
                <a16:creationId xmlns:a16="http://schemas.microsoft.com/office/drawing/2014/main" id="{FFE35A05-F9BA-405D-B2F2-8A30382F6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143000"/>
            <a:ext cx="4343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Air resistance </a:t>
            </a:r>
            <a:r>
              <a:rPr lang="en-US" altLang="en-US" sz="2400" b="1">
                <a:solidFill>
                  <a:srgbClr val="FAA368"/>
                </a:solidFill>
              </a:rPr>
              <a:t>R</a:t>
            </a:r>
            <a:r>
              <a:rPr lang="en-US" altLang="en-US" sz="2400"/>
              <a:t> is a force directed upward, that opposes the gravitational force </a:t>
            </a:r>
            <a:r>
              <a:rPr lang="en-US" altLang="en-US" sz="2400" b="1">
                <a:solidFill>
                  <a:srgbClr val="FAA368"/>
                </a:solidFill>
              </a:rPr>
              <a:t>W</a:t>
            </a:r>
            <a:r>
              <a:rPr lang="en-US" altLang="en-US" sz="240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>
                <a:solidFill>
                  <a:srgbClr val="FAA368"/>
                </a:solidFill>
              </a:rPr>
              <a:t>R</a:t>
            </a:r>
            <a:r>
              <a:rPr lang="en-US" altLang="en-US" sz="2400"/>
              <a:t> increases as the sky diver’s velocity increases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When </a:t>
            </a:r>
            <a:r>
              <a:rPr lang="en-US" altLang="en-US" sz="2400" b="1">
                <a:solidFill>
                  <a:srgbClr val="FAA368"/>
                </a:solidFill>
              </a:rPr>
              <a:t>R</a:t>
            </a:r>
            <a:r>
              <a:rPr lang="en-US" altLang="en-US" sz="2400"/>
              <a:t> has increased to the magnitude of </a:t>
            </a:r>
            <a:r>
              <a:rPr lang="en-US" altLang="en-US" sz="2400" b="1">
                <a:solidFill>
                  <a:srgbClr val="FAA368"/>
                </a:solidFill>
              </a:rPr>
              <a:t>W</a:t>
            </a:r>
            <a:r>
              <a:rPr lang="en-US" altLang="en-US" sz="2400"/>
              <a:t>, the net force is zero so the acceleration is zero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The velocity is then at its maximum value, the </a:t>
            </a:r>
            <a:r>
              <a:rPr lang="en-US" altLang="en-US" sz="2400" b="1" i="1">
                <a:solidFill>
                  <a:schemeClr val="accent1"/>
                </a:solidFill>
              </a:rPr>
              <a:t>terminal velocity</a:t>
            </a:r>
          </a:p>
        </p:txBody>
      </p:sp>
      <p:pic>
        <p:nvPicPr>
          <p:cNvPr id="125956" name="Picture 5">
            <a:extLst>
              <a:ext uri="{FF2B5EF4-FFF2-40B4-BE49-F238E27FC236}">
                <a16:creationId xmlns:a16="http://schemas.microsoft.com/office/drawing/2014/main" id="{1A8E94F0-E16A-4067-815F-0175635F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1208088"/>
            <a:ext cx="4525962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3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3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3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3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1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13F7218-AD7A-4ABF-BAA7-AC287675F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Velocity</a:t>
            </a:r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3239ED2D-B51F-4ADA-B070-38DCE919ED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1534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 i="1">
                <a:solidFill>
                  <a:schemeClr val="accent1"/>
                </a:solidFill>
              </a:rPr>
              <a:t>Velocity</a:t>
            </a:r>
            <a:r>
              <a:rPr lang="en-US" altLang="en-US" sz="2800"/>
              <a:t> involves direction of motion as well as how fast the object is going.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Velocity is a </a:t>
            </a:r>
            <a:r>
              <a:rPr lang="en-US" altLang="en-US" sz="2400" b="1" i="1">
                <a:solidFill>
                  <a:schemeClr val="accent1"/>
                </a:solidFill>
              </a:rPr>
              <a:t>vector quantity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 i="1">
                <a:solidFill>
                  <a:schemeClr val="accent1"/>
                </a:solidFill>
              </a:rPr>
              <a:t>Vectors </a:t>
            </a:r>
            <a:r>
              <a:rPr lang="en-US" altLang="en-US" sz="2400"/>
              <a:t>have both </a:t>
            </a:r>
            <a:r>
              <a:rPr lang="en-US" altLang="en-US" sz="2400" b="1" i="1">
                <a:solidFill>
                  <a:schemeClr val="accent1"/>
                </a:solidFill>
              </a:rPr>
              <a:t>magnitude</a:t>
            </a:r>
            <a:r>
              <a:rPr lang="en-US" altLang="en-US" sz="2400"/>
              <a:t> and </a:t>
            </a:r>
            <a:r>
              <a:rPr lang="en-US" altLang="en-US" sz="2400" b="1" i="1">
                <a:solidFill>
                  <a:schemeClr val="accent1"/>
                </a:solidFill>
              </a:rPr>
              <a:t>direction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Velocity has a magnitude (the speed) and also a direction (which way the object is moving).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 change in velocity can be a change in the object’s speed or direction of motion.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 speedometer doesn’t indicate direction, so it indicates instantaneous speed but not velocity.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7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7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9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6C11AC4-D05A-4F83-B5DD-DA6AB893F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20875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EFFF5D"/>
                </a:solidFill>
                <a:latin typeface="Comic Sans MS" panose="030F0702030302020204" pitchFamily="66" charset="0"/>
              </a:rPr>
              <a:t>A car goes around a curve at constant speed.  Is the car’s velocity changing?</a:t>
            </a:r>
            <a:endParaRPr lang="en-US" altLang="en-US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6E775BA-D902-4A1A-9582-B06DF186A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7772400" cy="1524000"/>
          </a:xfrm>
        </p:spPr>
        <p:txBody>
          <a:bodyPr/>
          <a:lstStyle/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800">
                <a:latin typeface="Comic Sans MS" panose="030F0702030302020204" pitchFamily="66" charset="0"/>
              </a:rPr>
              <a:t>Yes</a:t>
            </a: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800">
                <a:latin typeface="Comic Sans MS" panose="030F0702030302020204" pitchFamily="66" charset="0"/>
              </a:rPr>
              <a:t>No</a:t>
            </a:r>
          </a:p>
          <a:p>
            <a:pPr marL="609600" indent="-609600" eaLnBrk="1" hangingPunct="1">
              <a:buFont typeface="Arial" panose="020B0604020202020204" pitchFamily="34" charset="0"/>
              <a:buNone/>
            </a:pPr>
            <a:endParaRPr lang="en-US" altLang="en-US" sz="2800">
              <a:latin typeface="Comic Sans MS" panose="030F0702030302020204" pitchFamily="66" charset="0"/>
            </a:endParaRPr>
          </a:p>
        </p:txBody>
      </p:sp>
      <p:sp>
        <p:nvSpPr>
          <p:cNvPr id="779268" name="Text Box 4">
            <a:extLst>
              <a:ext uri="{FF2B5EF4-FFF2-40B4-BE49-F238E27FC236}">
                <a16:creationId xmlns:a16="http://schemas.microsoft.com/office/drawing/2014/main" id="{1EA60F33-7BF9-4C24-9510-2C4C32006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71800"/>
            <a:ext cx="4419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/>
              <a:t>At position A, the car has the velocity indicated by the arrow (vector) v</a:t>
            </a:r>
            <a:r>
              <a:rPr lang="en-US" altLang="en-US" sz="2400" baseline="-25000"/>
              <a:t>1</a:t>
            </a:r>
            <a:r>
              <a:rPr lang="en-US" altLang="en-US" sz="2400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None/>
            </a:pPr>
            <a:endParaRPr lang="en-US" altLang="en-US" sz="24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	At position B, the car has the velocity indicated by the arrow (vector) v</a:t>
            </a:r>
            <a:r>
              <a:rPr lang="en-US" altLang="en-US" sz="2400" baseline="-25000"/>
              <a:t>2</a:t>
            </a:r>
            <a:r>
              <a:rPr lang="en-US" altLang="en-US" sz="2400"/>
              <a:t>, with the same magnitude (speed) but a different direction.</a:t>
            </a:r>
          </a:p>
        </p:txBody>
      </p:sp>
      <p:pic>
        <p:nvPicPr>
          <p:cNvPr id="19461" name="Picture 2" descr="gri13903_02_05.jpg">
            <a:extLst>
              <a:ext uri="{FF2B5EF4-FFF2-40B4-BE49-F238E27FC236}">
                <a16:creationId xmlns:a16="http://schemas.microsoft.com/office/drawing/2014/main" id="{249AD870-5643-4DBD-A8B2-928E5E35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41525"/>
            <a:ext cx="39528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7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E0F9336-B2D4-4A95-8FE7-56D80833D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Acceleration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078633CB-7CB9-4FC8-9588-EDA36E425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4582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</a:rPr>
              <a:t>Acceleration</a:t>
            </a:r>
            <a:r>
              <a:rPr lang="en-US" altLang="en-US"/>
              <a:t> is the rate at which </a:t>
            </a:r>
            <a:r>
              <a:rPr lang="en-US" altLang="en-US" b="1" i="1"/>
              <a:t>velocity</a:t>
            </a:r>
            <a:r>
              <a:rPr lang="en-US" altLang="en-US"/>
              <a:t> changes.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Our bodies don’t feel velocity, if the velocity is constant.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Our bodies feel </a:t>
            </a:r>
            <a:r>
              <a:rPr lang="en-US" altLang="en-US" b="1" i="1">
                <a:solidFill>
                  <a:schemeClr val="accent1"/>
                </a:solidFill>
              </a:rPr>
              <a:t>acceleration</a:t>
            </a:r>
            <a:r>
              <a:rPr lang="en-US" altLang="en-US"/>
              <a:t>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A car changing speed or direction.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An elevator speeding up or slowing down.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 i="1">
                <a:solidFill>
                  <a:schemeClr val="accent1"/>
                </a:solidFill>
              </a:rPr>
              <a:t>Acceleration</a:t>
            </a:r>
            <a:r>
              <a:rPr lang="en-US" altLang="en-US"/>
              <a:t> can be either a change in the object’s speed or direction of motion.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8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8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59" grpId="0" build="p" bldLvl="2" autoUpdateAnimBg="0"/>
    </p:bldLst>
  </p:timing>
</p:sld>
</file>

<file path=ppt/theme/theme1.xml><?xml version="1.0" encoding="utf-8"?>
<a:theme xmlns:a="http://schemas.openxmlformats.org/drawingml/2006/main" name="arny">
  <a:themeElements>
    <a:clrScheme name="arny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arny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7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79" charset="0"/>
          </a:defRPr>
        </a:defPPr>
      </a:lstStyle>
    </a:lnDef>
  </a:objectDefaults>
  <a:extraClrSchemeLst>
    <a:extraClrScheme>
      <a:clrScheme name="arny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ny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ny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HD:Applications:Microsoft Office 2004:Templates:My Templates:arny.pot</Template>
  <TotalTime>24569</TotalTime>
  <Words>2900</Words>
  <Application>Microsoft Office PowerPoint</Application>
  <PresentationFormat>On-screen Show (4:3)</PresentationFormat>
  <Paragraphs>380</Paragraphs>
  <Slides>60</Slides>
  <Notes>60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Times New Roman</vt:lpstr>
      <vt:lpstr>Arial</vt:lpstr>
      <vt:lpstr>Arial Black</vt:lpstr>
      <vt:lpstr>Wingdings</vt:lpstr>
      <vt:lpstr>Comic Sans MS</vt:lpstr>
      <vt:lpstr>Symbol</vt:lpstr>
      <vt:lpstr>Helvetica</vt:lpstr>
      <vt:lpstr>arny</vt:lpstr>
      <vt:lpstr>MathType 5.0 Equation</vt:lpstr>
      <vt:lpstr>Microsoft Equation</vt:lpstr>
      <vt:lpstr>Describing Motion</vt:lpstr>
      <vt:lpstr>Why do we need clear, precise definitions?</vt:lpstr>
      <vt:lpstr>Speed</vt:lpstr>
      <vt:lpstr>Average Speed</vt:lpstr>
      <vt:lpstr>Speed (cont.)</vt:lpstr>
      <vt:lpstr>Instantaneous Speed</vt:lpstr>
      <vt:lpstr>Velocity</vt:lpstr>
      <vt:lpstr>A car goes around a curve at constant speed.  Is the car’s velocity changing?</vt:lpstr>
      <vt:lpstr>Acceleration</vt:lpstr>
      <vt:lpstr>Acceleration (cont.)</vt:lpstr>
      <vt:lpstr>Acceleration (cont.)</vt:lpstr>
      <vt:lpstr>Acceleration (cont.)</vt:lpstr>
      <vt:lpstr>Average Acceleration</vt:lpstr>
      <vt:lpstr>Graphing Motion</vt:lpstr>
      <vt:lpstr>PowerPoint Presentation</vt:lpstr>
      <vt:lpstr>PowerPoint Presentation</vt:lpstr>
      <vt:lpstr>PowerPoint Presentation</vt:lpstr>
      <vt:lpstr>Is the instantaneous velocity at point A greater or less than that at point B?</vt:lpstr>
      <vt:lpstr>Falling Objects and Projectile Motion</vt:lpstr>
      <vt:lpstr>How does a dropped object behave?</vt:lpstr>
      <vt:lpstr>Acceleration Due to Gravity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diagram shows the positions at 0.10-sec intervals of a ball moving left to right.  Is the ball accelerated?</vt:lpstr>
      <vt:lpstr>How does a dropped object behave?</vt:lpstr>
      <vt:lpstr>How does a dropped object behave?</vt:lpstr>
      <vt:lpstr>Throwing a ball downward</vt:lpstr>
      <vt:lpstr>Beyond Free Fall: Throwing a Ball Upward</vt:lpstr>
      <vt:lpstr>PowerPoint Presentation</vt:lpstr>
      <vt:lpstr>Projectile Motion</vt:lpstr>
      <vt:lpstr>PowerPoint Presentation</vt:lpstr>
      <vt:lpstr>Which of these three balls would hit the floor first if all three left the tabletop at the same time?</vt:lpstr>
      <vt:lpstr>Hitting a Target</vt:lpstr>
      <vt:lpstr>Hitting a Target</vt:lpstr>
      <vt:lpstr>Newton’s Laws: Explaining Motion</vt:lpstr>
      <vt:lpstr>Sir Isaac Newton</vt:lpstr>
      <vt:lpstr>A Brief History</vt:lpstr>
      <vt:lpstr>Aristotle’s View</vt:lpstr>
      <vt:lpstr>Galileo’s Contribution</vt:lpstr>
      <vt:lpstr>Newton’s Contribution</vt:lpstr>
      <vt:lpstr>Newton’s First and Second Laws</vt:lpstr>
      <vt:lpstr>PowerPoint Presentation</vt:lpstr>
      <vt:lpstr>PowerPoint Presentation</vt:lpstr>
      <vt:lpstr>PowerPoint Presentation</vt:lpstr>
      <vt:lpstr>PowerPoint Presentation</vt:lpstr>
      <vt:lpstr>Two equal-magnitude horizontal forces act on a box.  Is the object accelerated horizontally?</vt:lpstr>
      <vt:lpstr>Two equal forces act on an object in the directions shown.  If these are the only forces involved, will the object be accelerated?</vt:lpstr>
      <vt:lpstr>A 4-kg block is acted on by three horizontal forces.  What is the net horizontal force acting on the block?</vt:lpstr>
      <vt:lpstr>Mass and Weight</vt:lpstr>
      <vt:lpstr>PowerPoint Presentation</vt:lpstr>
      <vt:lpstr>PowerPoint Presentation</vt:lpstr>
      <vt:lpstr>PowerPoint Presentation</vt:lpstr>
      <vt:lpstr>Newton’s Third Law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</dc:title>
  <dc:subject>Griffith Physics 7th</dc:subject>
  <dc:creator>modified by Brian Carter</dc:creator>
  <cp:keywords/>
  <dc:description/>
  <cp:lastModifiedBy>cloudconvert_12</cp:lastModifiedBy>
  <cp:revision>105</cp:revision>
  <cp:lastPrinted>2006-03-07T20:21:09Z</cp:lastPrinted>
  <dcterms:created xsi:type="dcterms:W3CDTF">2006-01-07T22:20:33Z</dcterms:created>
  <dcterms:modified xsi:type="dcterms:W3CDTF">2025-01-14T17:32:27Z</dcterms:modified>
  <cp:category/>
</cp:coreProperties>
</file>